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Bebas Neue Cyrillic" charset="1" panose="02000506000000020004"/>
      <p:regular r:id="rId39"/>
    </p:embeddedFont>
    <p:embeddedFont>
      <p:font typeface="Lato Bold" charset="1" panose="020F0502020204030203"/>
      <p:regular r:id="rId40"/>
    </p:embeddedFont>
    <p:embeddedFont>
      <p:font typeface="Canva Sans" charset="1" panose="020B0503030501040103"/>
      <p:regular r:id="rId41"/>
    </p:embeddedFont>
    <p:embeddedFont>
      <p:font typeface="Lato" charset="1" panose="020F0502020204030203"/>
      <p:regular r:id="rId42"/>
    </p:embeddedFont>
    <p:embeddedFont>
      <p:font typeface="Helvetica World" charset="1" panose="020B0500040000020004"/>
      <p:regular r:id="rId43"/>
    </p:embeddedFont>
    <p:embeddedFont>
      <p:font typeface="HK Modular" charset="1" panose="00000800000000000000"/>
      <p:regular r:id="rId44"/>
    </p:embeddedFont>
    <p:embeddedFont>
      <p:font typeface="Garet Bold" charset="1" panose="00000000000000000000"/>
      <p:regular r:id="rId45"/>
    </p:embeddedFont>
    <p:embeddedFont>
      <p:font typeface="Anton" charset="1" panose="000005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3.png" Type="http://schemas.openxmlformats.org/officeDocument/2006/relationships/image"/><Relationship Id="rId5" Target="../media/image54.jpeg" Type="http://schemas.openxmlformats.org/officeDocument/2006/relationships/image"/><Relationship Id="rId6" Target="../media/image55.jpeg" Type="http://schemas.openxmlformats.org/officeDocument/2006/relationships/image"/><Relationship Id="rId7" Target="../media/image56.jpeg" Type="http://schemas.openxmlformats.org/officeDocument/2006/relationships/image"/><Relationship Id="rId8" Target="../media/image57.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8.jpeg" Type="http://schemas.openxmlformats.org/officeDocument/2006/relationships/image"/><Relationship Id="rId5" Target="../media/image59.jpeg" Type="http://schemas.openxmlformats.org/officeDocument/2006/relationships/image"/><Relationship Id="rId6" Target="../media/image60.jpeg" Type="http://schemas.openxmlformats.org/officeDocument/2006/relationships/image"/><Relationship Id="rId7" Target="../media/image6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8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gif"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0" b="0"/>
            </a:stretch>
          </a:blipFill>
        </p:spPr>
      </p:sp>
      <p:grpSp>
        <p:nvGrpSpPr>
          <p:cNvPr name="Group 3" id="3"/>
          <p:cNvGrpSpPr/>
          <p:nvPr/>
        </p:nvGrpSpPr>
        <p:grpSpPr>
          <a:xfrm rot="0">
            <a:off x="6314264" y="0"/>
            <a:ext cx="11973736" cy="10287000"/>
            <a:chOff x="0" y="0"/>
            <a:chExt cx="3153576" cy="2709333"/>
          </a:xfrm>
        </p:grpSpPr>
        <p:sp>
          <p:nvSpPr>
            <p:cNvPr name="Freeform 4" id="4"/>
            <p:cNvSpPr/>
            <p:nvPr/>
          </p:nvSpPr>
          <p:spPr>
            <a:xfrm flipH="false" flipV="false" rot="0">
              <a:off x="0" y="0"/>
              <a:ext cx="3153577" cy="2709333"/>
            </a:xfrm>
            <a:custGeom>
              <a:avLst/>
              <a:gdLst/>
              <a:ahLst/>
              <a:cxnLst/>
              <a:rect r="r" b="b" t="t" l="l"/>
              <a:pathLst>
                <a:path h="2709333" w="3153577">
                  <a:moveTo>
                    <a:pt x="0" y="0"/>
                  </a:moveTo>
                  <a:lnTo>
                    <a:pt x="3153577" y="0"/>
                  </a:lnTo>
                  <a:lnTo>
                    <a:pt x="3153577" y="2709333"/>
                  </a:lnTo>
                  <a:lnTo>
                    <a:pt x="0" y="2709333"/>
                  </a:lnTo>
                  <a:close/>
                </a:path>
              </a:pathLst>
            </a:custGeom>
            <a:gradFill rotWithShape="true">
              <a:gsLst>
                <a:gs pos="0">
                  <a:srgbClr val="1F3291">
                    <a:alpha val="0"/>
                  </a:srgbClr>
                </a:gs>
                <a:gs pos="100000">
                  <a:srgbClr val="000935">
                    <a:alpha val="100000"/>
                  </a:srgbClr>
                </a:gs>
              </a:gsLst>
              <a:lin ang="0"/>
            </a:gradFill>
          </p:spPr>
        </p:sp>
        <p:sp>
          <p:nvSpPr>
            <p:cNvPr name="TextBox 5" id="5"/>
            <p:cNvSpPr txBox="true"/>
            <p:nvPr/>
          </p:nvSpPr>
          <p:spPr>
            <a:xfrm>
              <a:off x="0" y="-38100"/>
              <a:ext cx="3153576"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9144000" y="737890"/>
            <a:ext cx="8888937" cy="4405610"/>
          </a:xfrm>
          <a:prstGeom prst="rect">
            <a:avLst/>
          </a:prstGeom>
        </p:spPr>
        <p:txBody>
          <a:bodyPr anchor="t" rtlCol="false" tIns="0" lIns="0" bIns="0" rIns="0">
            <a:spAutoFit/>
          </a:bodyPr>
          <a:lstStyle/>
          <a:p>
            <a:pPr algn="l">
              <a:lnSpc>
                <a:spcPts val="11539"/>
              </a:lnSpc>
            </a:pPr>
            <a:r>
              <a:rPr lang="en-US" sz="10212">
                <a:gradFill>
                  <a:gsLst>
                    <a:gs pos="0">
                      <a:srgbClr val="3BFF00">
                        <a:alpha val="100000"/>
                      </a:srgbClr>
                    </a:gs>
                    <a:gs pos="50000">
                      <a:srgbClr val="00FF75">
                        <a:alpha val="100000"/>
                      </a:srgbClr>
                    </a:gs>
                    <a:gs pos="100000">
                      <a:srgbClr val="00FFC9">
                        <a:alpha val="100000"/>
                      </a:srgbClr>
                    </a:gs>
                  </a:gsLst>
                  <a:path path="circle">
                    <a:fillToRect l="50000" r="50000" t="50000" b="50000"/>
                  </a:path>
                </a:gradFill>
                <a:latin typeface="Bebas Neue Cyrillic"/>
                <a:ea typeface="Bebas Neue Cyrillic"/>
                <a:cs typeface="Bebas Neue Cyrillic"/>
                <a:sym typeface="Bebas Neue Cyrillic"/>
              </a:rPr>
              <a:t>The contribution of Object detectors and vlms in</a:t>
            </a:r>
          </a:p>
        </p:txBody>
      </p:sp>
      <p:sp>
        <p:nvSpPr>
          <p:cNvPr name="TextBox 7" id="7"/>
          <p:cNvSpPr txBox="true"/>
          <p:nvPr/>
        </p:nvSpPr>
        <p:spPr>
          <a:xfrm rot="0">
            <a:off x="9144000" y="5216613"/>
            <a:ext cx="8888937" cy="3560986"/>
          </a:xfrm>
          <a:prstGeom prst="rect">
            <a:avLst/>
          </a:prstGeom>
        </p:spPr>
        <p:txBody>
          <a:bodyPr anchor="t" rtlCol="false" tIns="0" lIns="0" bIns="0" rIns="0">
            <a:spAutoFit/>
          </a:bodyPr>
          <a:lstStyle/>
          <a:p>
            <a:pPr algn="l">
              <a:lnSpc>
                <a:spcPts val="14250"/>
              </a:lnSpc>
              <a:spcBef>
                <a:spcPct val="0"/>
              </a:spcBef>
            </a:pPr>
            <a:r>
              <a:rPr lang="en-US" sz="10178">
                <a:gradFill>
                  <a:gsLst>
                    <a:gs pos="0">
                      <a:srgbClr val="FFFFFF">
                        <a:alpha val="100000"/>
                      </a:srgbClr>
                    </a:gs>
                    <a:gs pos="100000">
                      <a:srgbClr val="FFFFFF">
                        <a:alpha val="100000"/>
                      </a:srgbClr>
                    </a:gs>
                  </a:gsLst>
                  <a:lin ang="0"/>
                </a:gradFill>
                <a:latin typeface="Bebas Neue Cyrillic"/>
                <a:ea typeface="Bebas Neue Cyrillic"/>
                <a:cs typeface="Bebas Neue Cyrillic"/>
                <a:sym typeface="Bebas Neue Cyrillic"/>
              </a:rPr>
              <a:t>explainable social navigation</a:t>
            </a:r>
          </a:p>
        </p:txBody>
      </p:sp>
      <p:sp>
        <p:nvSpPr>
          <p:cNvPr name="TextBox 8" id="8"/>
          <p:cNvSpPr txBox="true"/>
          <p:nvPr/>
        </p:nvSpPr>
        <p:spPr>
          <a:xfrm rot="0">
            <a:off x="9144000" y="9385730"/>
            <a:ext cx="8115300" cy="547369"/>
          </a:xfrm>
          <a:prstGeom prst="rect">
            <a:avLst/>
          </a:prstGeom>
        </p:spPr>
        <p:txBody>
          <a:bodyPr anchor="t" rtlCol="false" tIns="0" lIns="0" bIns="0" rIns="0">
            <a:spAutoFit/>
          </a:bodyPr>
          <a:lstStyle/>
          <a:p>
            <a:pPr algn="ctr">
              <a:lnSpc>
                <a:spcPts val="4480"/>
              </a:lnSpc>
            </a:pPr>
            <a:r>
              <a:rPr lang="en-US" b="true" sz="3200">
                <a:solidFill>
                  <a:srgbClr val="FFFFFF"/>
                </a:solidFill>
                <a:latin typeface="Lato Bold"/>
                <a:ea typeface="Lato Bold"/>
                <a:cs typeface="Lato Bold"/>
                <a:sym typeface="Lato Bold"/>
              </a:rPr>
              <a:t>AAU Robotics mini Project November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101164" y="7148853"/>
            <a:ext cx="2161550" cy="2358834"/>
          </a:xfrm>
          <a:custGeom>
            <a:avLst/>
            <a:gdLst/>
            <a:ahLst/>
            <a:cxnLst/>
            <a:rect r="r" b="b" t="t" l="l"/>
            <a:pathLst>
              <a:path h="2358834" w="2161550">
                <a:moveTo>
                  <a:pt x="0" y="0"/>
                </a:moveTo>
                <a:lnTo>
                  <a:pt x="2161550" y="0"/>
                </a:lnTo>
                <a:lnTo>
                  <a:pt x="2161550" y="2358834"/>
                </a:lnTo>
                <a:lnTo>
                  <a:pt x="0" y="23588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346681" y="1747450"/>
            <a:ext cx="4370584" cy="4370584"/>
          </a:xfrm>
          <a:custGeom>
            <a:avLst/>
            <a:gdLst/>
            <a:ahLst/>
            <a:cxnLst/>
            <a:rect r="r" b="b" t="t" l="l"/>
            <a:pathLst>
              <a:path h="4370584" w="4370584">
                <a:moveTo>
                  <a:pt x="0" y="0"/>
                </a:moveTo>
                <a:lnTo>
                  <a:pt x="4370585" y="0"/>
                </a:lnTo>
                <a:lnTo>
                  <a:pt x="4370585" y="4370584"/>
                </a:lnTo>
                <a:lnTo>
                  <a:pt x="0" y="4370584"/>
                </a:lnTo>
                <a:lnTo>
                  <a:pt x="0" y="0"/>
                </a:lnTo>
                <a:close/>
              </a:path>
            </a:pathLst>
          </a:custGeom>
          <a:blipFill>
            <a:blip r:embed="rId6"/>
            <a:stretch>
              <a:fillRect l="0" t="0" r="0" b="0"/>
            </a:stretch>
          </a:blipFill>
        </p:spPr>
      </p:sp>
      <p:sp>
        <p:nvSpPr>
          <p:cNvPr name="Freeform 5" id="5"/>
          <p:cNvSpPr/>
          <p:nvPr/>
        </p:nvSpPr>
        <p:spPr>
          <a:xfrm flipH="false" flipV="false" rot="0">
            <a:off x="8130067" y="4881164"/>
            <a:ext cx="4626523" cy="4626523"/>
          </a:xfrm>
          <a:custGeom>
            <a:avLst/>
            <a:gdLst/>
            <a:ahLst/>
            <a:cxnLst/>
            <a:rect r="r" b="b" t="t" l="l"/>
            <a:pathLst>
              <a:path h="4626523" w="4626523">
                <a:moveTo>
                  <a:pt x="0" y="0"/>
                </a:moveTo>
                <a:lnTo>
                  <a:pt x="4626523" y="0"/>
                </a:lnTo>
                <a:lnTo>
                  <a:pt x="4626523" y="4626523"/>
                </a:lnTo>
                <a:lnTo>
                  <a:pt x="0" y="4626523"/>
                </a:lnTo>
                <a:lnTo>
                  <a:pt x="0" y="0"/>
                </a:lnTo>
                <a:close/>
              </a:path>
            </a:pathLst>
          </a:custGeom>
          <a:blipFill>
            <a:blip r:embed="rId7"/>
            <a:stretch>
              <a:fillRect l="0" t="0" r="0" b="0"/>
            </a:stretch>
          </a:blipFill>
        </p:spPr>
      </p:sp>
      <p:sp>
        <p:nvSpPr>
          <p:cNvPr name="TextBox 6" id="6"/>
          <p:cNvSpPr txBox="true"/>
          <p:nvPr/>
        </p:nvSpPr>
        <p:spPr>
          <a:xfrm rot="0">
            <a:off x="1028700" y="1076325"/>
            <a:ext cx="8115300" cy="190498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OBJECT DETECTORS</a:t>
            </a:r>
          </a:p>
        </p:txBody>
      </p:sp>
      <p:sp>
        <p:nvSpPr>
          <p:cNvPr name="TextBox 7" id="7"/>
          <p:cNvSpPr txBox="true"/>
          <p:nvPr/>
        </p:nvSpPr>
        <p:spPr>
          <a:xfrm rot="0">
            <a:off x="1028700" y="3475673"/>
            <a:ext cx="6248940" cy="5678805"/>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We make use of YOLOv11n developed by Ultralytics, for object detection and recognition purposes</a:t>
            </a:r>
          </a:p>
          <a:p>
            <a:pPr algn="l" marL="518160" indent="-259080" lvl="1">
              <a:lnSpc>
                <a:spcPts val="5040"/>
              </a:lnSpc>
              <a:buFont typeface="Arial"/>
              <a:buChar char="•"/>
            </a:pPr>
            <a:r>
              <a:rPr lang="en-US" sz="2400" spc="-24">
                <a:solidFill>
                  <a:srgbClr val="FFFFFF"/>
                </a:solidFill>
                <a:latin typeface="Lato"/>
                <a:ea typeface="Lato"/>
                <a:cs typeface="Lato"/>
                <a:sym typeface="Lato"/>
              </a:rPr>
              <a:t>It is lightweight</a:t>
            </a:r>
          </a:p>
          <a:p>
            <a:pPr algn="l" marL="518160" indent="-259080" lvl="1">
              <a:lnSpc>
                <a:spcPts val="5040"/>
              </a:lnSpc>
              <a:buFont typeface="Arial"/>
              <a:buChar char="•"/>
            </a:pPr>
            <a:r>
              <a:rPr lang="en-US" sz="2400" spc="-24">
                <a:solidFill>
                  <a:srgbClr val="FFFFFF"/>
                </a:solidFill>
                <a:latin typeface="Lato"/>
                <a:ea typeface="Lato"/>
                <a:cs typeface="Lato"/>
                <a:sym typeface="Lato"/>
              </a:rPr>
              <a:t>It performs in real-time cases</a:t>
            </a:r>
          </a:p>
          <a:p>
            <a:pPr algn="l" marL="518160" indent="-259080" lvl="1">
              <a:lnSpc>
                <a:spcPts val="5040"/>
              </a:lnSpc>
              <a:buFont typeface="Arial"/>
              <a:buChar char="•"/>
            </a:pPr>
            <a:r>
              <a:rPr lang="en-US" sz="2400" spc="-24">
                <a:solidFill>
                  <a:srgbClr val="FFFFFF"/>
                </a:solidFill>
                <a:latin typeface="Lato"/>
                <a:ea typeface="Lato"/>
                <a:cs typeface="Lato"/>
                <a:sym typeface="Lato"/>
              </a:rPr>
              <a:t>It is mostly correct on its predictions regarding people and objects</a:t>
            </a:r>
          </a:p>
          <a:p>
            <a:pPr algn="l" marL="518160" indent="-259080" lvl="1">
              <a:lnSpc>
                <a:spcPts val="5040"/>
              </a:lnSpc>
              <a:buFont typeface="Arial"/>
              <a:buChar char="•"/>
            </a:pPr>
            <a:r>
              <a:rPr lang="en-US" sz="2400" spc="-24">
                <a:solidFill>
                  <a:srgbClr val="FFFFFF"/>
                </a:solidFill>
                <a:latin typeface="Lato"/>
                <a:ea typeface="Lato"/>
                <a:cs typeface="Lato"/>
                <a:sym typeface="Lato"/>
              </a:rPr>
              <a:t>It can be used for segmentation purposes as well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076325"/>
            <a:ext cx="8115300" cy="190498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VISUAL LANGUAGE MODELS</a:t>
            </a:r>
          </a:p>
        </p:txBody>
      </p:sp>
      <p:sp>
        <p:nvSpPr>
          <p:cNvPr name="TextBox 3" id="3"/>
          <p:cNvSpPr txBox="true"/>
          <p:nvPr/>
        </p:nvSpPr>
        <p:spPr>
          <a:xfrm rot="0">
            <a:off x="1028700" y="3475673"/>
            <a:ext cx="9229043" cy="5678805"/>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The VLM used for this project is smolVLM - Instruct provided and developed by Hugging face</a:t>
            </a:r>
          </a:p>
          <a:p>
            <a:pPr algn="l" marL="518160" indent="-259080" lvl="1">
              <a:lnSpc>
                <a:spcPts val="5040"/>
              </a:lnSpc>
              <a:buFont typeface="Arial"/>
              <a:buChar char="•"/>
            </a:pPr>
            <a:r>
              <a:rPr lang="en-US" sz="2400" spc="-24">
                <a:solidFill>
                  <a:srgbClr val="FFFFFF"/>
                </a:solidFill>
                <a:latin typeface="Lato"/>
                <a:ea typeface="Lato"/>
                <a:cs typeface="Lato"/>
                <a:sym typeface="Lato"/>
              </a:rPr>
              <a:t>It has a size of 1.7 Billion parameters</a:t>
            </a:r>
          </a:p>
          <a:p>
            <a:pPr algn="l" marL="518160" indent="-259080" lvl="1">
              <a:lnSpc>
                <a:spcPts val="5040"/>
              </a:lnSpc>
              <a:buFont typeface="Arial"/>
              <a:buChar char="•"/>
            </a:pPr>
            <a:r>
              <a:rPr lang="en-US" sz="2400" spc="-24">
                <a:solidFill>
                  <a:srgbClr val="FFFFFF"/>
                </a:solidFill>
                <a:latin typeface="Lato"/>
                <a:ea typeface="Lato"/>
                <a:cs typeface="Lato"/>
                <a:sym typeface="Lato"/>
              </a:rPr>
              <a:t>It can be used for multimodal (image + text) tasks where the input comprises text queries along with one or more images</a:t>
            </a:r>
          </a:p>
          <a:p>
            <a:pPr algn="l" marL="518160" indent="-259080" lvl="1">
              <a:lnSpc>
                <a:spcPts val="5040"/>
              </a:lnSpc>
              <a:buFont typeface="Arial"/>
              <a:buChar char="•"/>
            </a:pPr>
            <a:r>
              <a:rPr lang="en-US" sz="2400" spc="-24">
                <a:solidFill>
                  <a:srgbClr val="FFFFFF"/>
                </a:solidFill>
                <a:latin typeface="Lato"/>
                <a:ea typeface="Lato"/>
                <a:cs typeface="Lato"/>
                <a:sym typeface="Lato"/>
              </a:rPr>
              <a:t>It is able to answer questions about images and describe visual content</a:t>
            </a:r>
          </a:p>
          <a:p>
            <a:pPr algn="l" marL="518160" indent="-259080" lvl="1">
              <a:lnSpc>
                <a:spcPts val="5040"/>
              </a:lnSpc>
              <a:buFont typeface="Arial"/>
              <a:buChar char="•"/>
            </a:pPr>
            <a:r>
              <a:rPr lang="en-US" sz="2400" spc="-24">
                <a:solidFill>
                  <a:srgbClr val="FFFFFF"/>
                </a:solidFill>
                <a:latin typeface="Lato"/>
                <a:ea typeface="Lato"/>
                <a:cs typeface="Lato"/>
                <a:sym typeface="Lato"/>
              </a:rPr>
              <a:t>For better performance it loads and runs the model in half-precision [torch.float16 or torch.bfloat16]</a:t>
            </a:r>
          </a:p>
        </p:txBody>
      </p:sp>
      <p:sp>
        <p:nvSpPr>
          <p:cNvPr name="Freeform 4" id="4"/>
          <p:cNvSpPr/>
          <p:nvPr/>
        </p:nvSpPr>
        <p:spPr>
          <a:xfrm flipH="false" flipV="false" rot="0">
            <a:off x="13684198" y="5447196"/>
            <a:ext cx="3575102" cy="3811104"/>
          </a:xfrm>
          <a:custGeom>
            <a:avLst/>
            <a:gdLst/>
            <a:ahLst/>
            <a:cxnLst/>
            <a:rect r="r" b="b" t="t" l="l"/>
            <a:pathLst>
              <a:path h="3811104" w="3575102">
                <a:moveTo>
                  <a:pt x="0" y="0"/>
                </a:moveTo>
                <a:lnTo>
                  <a:pt x="3575102" y="0"/>
                </a:lnTo>
                <a:lnTo>
                  <a:pt x="3575102" y="3811104"/>
                </a:lnTo>
                <a:lnTo>
                  <a:pt x="0" y="3811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443977" y="1284248"/>
            <a:ext cx="6531784" cy="7718504"/>
          </a:xfrm>
          <a:custGeom>
            <a:avLst/>
            <a:gdLst/>
            <a:ahLst/>
            <a:cxnLst/>
            <a:rect r="r" b="b" t="t" l="l"/>
            <a:pathLst>
              <a:path h="7718504" w="6531784">
                <a:moveTo>
                  <a:pt x="0" y="0"/>
                </a:moveTo>
                <a:lnTo>
                  <a:pt x="6531784" y="0"/>
                </a:lnTo>
                <a:lnTo>
                  <a:pt x="6531784" y="7718504"/>
                </a:lnTo>
                <a:lnTo>
                  <a:pt x="0" y="7718504"/>
                </a:lnTo>
                <a:lnTo>
                  <a:pt x="0" y="0"/>
                </a:lnTo>
                <a:close/>
              </a:path>
            </a:pathLst>
          </a:custGeom>
          <a:blipFill>
            <a:blip r:embed="rId2"/>
            <a:stretch>
              <a:fillRect l="0" t="0" r="0" b="0"/>
            </a:stretch>
          </a:blipFill>
        </p:spPr>
      </p:sp>
      <p:sp>
        <p:nvSpPr>
          <p:cNvPr name="Freeform 3" id="3"/>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3">
              <a:alphaModFix amt="43999"/>
            </a:blip>
            <a:stretch>
              <a:fillRect l="0" t="0" r="0" b="0"/>
            </a:stretch>
          </a:blipFill>
        </p:spPr>
      </p:sp>
      <p:sp>
        <p:nvSpPr>
          <p:cNvPr name="TextBox 4" id="4"/>
          <p:cNvSpPr txBox="true"/>
          <p:nvPr/>
        </p:nvSpPr>
        <p:spPr>
          <a:xfrm rot="0">
            <a:off x="890506" y="1118892"/>
            <a:ext cx="9921057" cy="5350123"/>
          </a:xfrm>
          <a:prstGeom prst="rect">
            <a:avLst/>
          </a:prstGeom>
        </p:spPr>
        <p:txBody>
          <a:bodyPr anchor="t" rtlCol="false" tIns="0" lIns="0" bIns="0" rIns="0">
            <a:spAutoFit/>
          </a:bodyPr>
          <a:lstStyle/>
          <a:p>
            <a:pPr algn="l">
              <a:lnSpc>
                <a:spcPts val="43831"/>
              </a:lnSpc>
              <a:spcBef>
                <a:spcPct val="0"/>
              </a:spcBef>
            </a:pPr>
            <a:r>
              <a:rPr lang="en-US" sz="31308">
                <a:solidFill>
                  <a:srgbClr val="FFFFFF"/>
                </a:solidFill>
                <a:latin typeface="Bebas Neue Cyrillic"/>
                <a:ea typeface="Bebas Neue Cyrillic"/>
                <a:cs typeface="Bebas Neue Cyrillic"/>
                <a:sym typeface="Bebas Neue Cyrillic"/>
              </a:rPr>
              <a:t>path</a:t>
            </a:r>
          </a:p>
        </p:txBody>
      </p:sp>
      <p:sp>
        <p:nvSpPr>
          <p:cNvPr name="TextBox 5" id="5"/>
          <p:cNvSpPr txBox="true"/>
          <p:nvPr/>
        </p:nvSpPr>
        <p:spPr>
          <a:xfrm rot="0">
            <a:off x="1028700" y="5367228"/>
            <a:ext cx="9773339" cy="3044108"/>
          </a:xfrm>
          <a:prstGeom prst="rect">
            <a:avLst/>
          </a:prstGeom>
        </p:spPr>
        <p:txBody>
          <a:bodyPr anchor="t" rtlCol="false" tIns="0" lIns="0" bIns="0" rIns="0">
            <a:spAutoFit/>
          </a:bodyPr>
          <a:lstStyle/>
          <a:p>
            <a:pPr algn="l">
              <a:lnSpc>
                <a:spcPts val="24889"/>
              </a:lnSpc>
              <a:spcBef>
                <a:spcPct val="0"/>
              </a:spcBef>
            </a:pPr>
            <a:r>
              <a:rPr lang="en-US" sz="17778">
                <a:gradFill>
                  <a:gsLst>
                    <a:gs pos="0">
                      <a:srgbClr val="C101FB">
                        <a:alpha val="100000"/>
                      </a:srgbClr>
                    </a:gs>
                    <a:gs pos="50000">
                      <a:srgbClr val="FF3BE5">
                        <a:alpha val="100000"/>
                      </a:srgbClr>
                    </a:gs>
                    <a:gs pos="100000">
                      <a:srgbClr val="0D00FE">
                        <a:alpha val="100000"/>
                      </a:srgbClr>
                    </a:gs>
                  </a:gsLst>
                  <a:lin ang="0"/>
                </a:gradFill>
                <a:latin typeface="Bebas Neue Cyrillic"/>
                <a:ea typeface="Bebas Neue Cyrillic"/>
                <a:cs typeface="Bebas Neue Cyrillic"/>
                <a:sym typeface="Bebas Neue Cyrillic"/>
              </a:rPr>
              <a:t>planning</a:t>
            </a:r>
          </a:p>
        </p:txBody>
      </p:sp>
      <p:sp>
        <p:nvSpPr>
          <p:cNvPr name="Freeform 6" id="6"/>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3">
              <a:alphaModFix amt="43999"/>
            </a:blip>
            <a:stretch>
              <a:fillRect l="0" t="0" r="0" b="0"/>
            </a:stretch>
          </a:blipFill>
        </p:spPr>
      </p:sp>
      <p:sp>
        <p:nvSpPr>
          <p:cNvPr name="Freeform 7" id="7"/>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3">
              <a:alphaModFix amt="43999"/>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144500"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76325"/>
            <a:ext cx="8115300"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PATH PLANNING</a:t>
            </a:r>
          </a:p>
        </p:txBody>
      </p:sp>
      <p:sp>
        <p:nvSpPr>
          <p:cNvPr name="TextBox 4" id="4"/>
          <p:cNvSpPr txBox="true"/>
          <p:nvPr/>
        </p:nvSpPr>
        <p:spPr>
          <a:xfrm rot="0">
            <a:off x="1028700" y="2333530"/>
            <a:ext cx="10535799" cy="6955155"/>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We approach path planning using A* [A Star] algorithm, for the reason that it is a decent choice in cases like 2D static images, where the Start and Goal positions are known and there are static obstacles as well, not dynamic ones</a:t>
            </a:r>
          </a:p>
          <a:p>
            <a:pPr algn="l" marL="518160" indent="-259080" lvl="1">
              <a:lnSpc>
                <a:spcPts val="5040"/>
              </a:lnSpc>
              <a:buFont typeface="Arial"/>
              <a:buChar char="•"/>
            </a:pPr>
            <a:r>
              <a:rPr lang="en-US" sz="2400" spc="-24">
                <a:solidFill>
                  <a:srgbClr val="FFFFFF"/>
                </a:solidFill>
                <a:latin typeface="Lato"/>
                <a:ea typeface="Lato"/>
                <a:cs typeface="Lato"/>
                <a:sym typeface="Lato"/>
              </a:rPr>
              <a:t>It behaves like a global planner</a:t>
            </a:r>
          </a:p>
          <a:p>
            <a:pPr algn="l" marL="518160" indent="-259080" lvl="1">
              <a:lnSpc>
                <a:spcPts val="5040"/>
              </a:lnSpc>
              <a:buFont typeface="Arial"/>
              <a:buChar char="•"/>
            </a:pPr>
            <a:r>
              <a:rPr lang="en-US" sz="2400" spc="-24">
                <a:solidFill>
                  <a:srgbClr val="FFFFFF"/>
                </a:solidFill>
                <a:latin typeface="Lato"/>
                <a:ea typeface="Lato"/>
                <a:cs typeface="Lato"/>
                <a:sym typeface="Lato"/>
              </a:rPr>
              <a:t>Guarantees optimality, because it is able to find the optimal [least-cost] path, when its heuristic never overestimates the true cost</a:t>
            </a:r>
          </a:p>
          <a:p>
            <a:pPr algn="l" marL="518160" indent="-259080" lvl="1">
              <a:lnSpc>
                <a:spcPts val="5040"/>
              </a:lnSpc>
              <a:buFont typeface="Arial"/>
              <a:buChar char="•"/>
            </a:pPr>
            <a:r>
              <a:rPr lang="en-US" b="true" sz="2400" spc="-24">
                <a:solidFill>
                  <a:srgbClr val="FFFFFF"/>
                </a:solidFill>
                <a:latin typeface="Lato Bold"/>
                <a:ea typeface="Lato Bold"/>
                <a:cs typeface="Lato Bold"/>
                <a:sym typeface="Lato Bold"/>
              </a:rPr>
              <a:t>f(n) = g(n) + h(n)</a:t>
            </a:r>
          </a:p>
          <a:p>
            <a:pPr algn="l" marL="518160" indent="-259080" lvl="1">
              <a:lnSpc>
                <a:spcPts val="5040"/>
              </a:lnSpc>
              <a:buFont typeface="Arial"/>
              <a:buChar char="•"/>
            </a:pPr>
            <a:r>
              <a:rPr lang="en-US" b="true" sz="2400" spc="-24">
                <a:solidFill>
                  <a:srgbClr val="FFFFFF"/>
                </a:solidFill>
                <a:latin typeface="Lato Bold"/>
                <a:ea typeface="Lato Bold"/>
                <a:cs typeface="Lato Bold"/>
                <a:sym typeface="Lato Bold"/>
              </a:rPr>
              <a:t>f(n)</a:t>
            </a:r>
            <a:r>
              <a:rPr lang="en-US" sz="2400" spc="-24">
                <a:solidFill>
                  <a:srgbClr val="FFFFFF"/>
                </a:solidFill>
                <a:latin typeface="Lato"/>
                <a:ea typeface="Lato"/>
                <a:cs typeface="Lato"/>
                <a:sym typeface="Lato"/>
              </a:rPr>
              <a:t>, Estimates total cost of the cheapest solution path passing through n [nodes]</a:t>
            </a:r>
          </a:p>
          <a:p>
            <a:pPr algn="l" marL="518160" indent="-259080" lvl="1">
              <a:lnSpc>
                <a:spcPts val="5040"/>
              </a:lnSpc>
              <a:buFont typeface="Arial"/>
              <a:buChar char="•"/>
            </a:pPr>
            <a:r>
              <a:rPr lang="en-US" b="true" sz="2400" spc="-24">
                <a:solidFill>
                  <a:srgbClr val="FFFFFF"/>
                </a:solidFill>
                <a:latin typeface="Lato Bold"/>
                <a:ea typeface="Lato Bold"/>
                <a:cs typeface="Lato Bold"/>
                <a:sym typeface="Lato Bold"/>
              </a:rPr>
              <a:t>g(n)</a:t>
            </a:r>
            <a:r>
              <a:rPr lang="en-US" sz="2400" spc="-24">
                <a:solidFill>
                  <a:srgbClr val="FFFFFF"/>
                </a:solidFill>
                <a:latin typeface="Lato"/>
                <a:ea typeface="Lato"/>
                <a:cs typeface="Lato"/>
                <a:sym typeface="Lato"/>
              </a:rPr>
              <a:t>, Cost from the start node to n [node]</a:t>
            </a:r>
          </a:p>
          <a:p>
            <a:pPr algn="l" marL="518160" indent="-259080" lvl="1">
              <a:lnSpc>
                <a:spcPts val="5040"/>
              </a:lnSpc>
              <a:buFont typeface="Arial"/>
              <a:buChar char="•"/>
            </a:pPr>
            <a:r>
              <a:rPr lang="en-US" b="true" sz="2400" spc="-24">
                <a:solidFill>
                  <a:srgbClr val="FFFFFF"/>
                </a:solidFill>
                <a:latin typeface="Lato Bold"/>
                <a:ea typeface="Lato Bold"/>
                <a:cs typeface="Lato Bold"/>
                <a:sym typeface="Lato Bold"/>
              </a:rPr>
              <a:t>h(n)</a:t>
            </a:r>
            <a:r>
              <a:rPr lang="en-US" sz="2400" spc="-24">
                <a:solidFill>
                  <a:srgbClr val="FFFFFF"/>
                </a:solidFill>
                <a:latin typeface="Lato"/>
                <a:ea typeface="Lato"/>
                <a:cs typeface="Lato"/>
                <a:sym typeface="Lato"/>
              </a:rPr>
              <a:t>, Heuristic estimate of the cost from n [node] to the goal</a:t>
            </a:r>
          </a:p>
        </p:txBody>
      </p:sp>
      <p:sp>
        <p:nvSpPr>
          <p:cNvPr name="Freeform 5" id="5"/>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1197ED">
                <a:alpha val="100000"/>
              </a:srgbClr>
            </a:gs>
            <a:gs pos="100000">
              <a:srgbClr val="000AFF">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296111" y="349538"/>
            <a:ext cx="17695777" cy="9587924"/>
            <a:chOff x="0" y="0"/>
            <a:chExt cx="4660616" cy="2525215"/>
          </a:xfrm>
        </p:grpSpPr>
        <p:sp>
          <p:nvSpPr>
            <p:cNvPr name="Freeform 3" id="3"/>
            <p:cNvSpPr/>
            <p:nvPr/>
          </p:nvSpPr>
          <p:spPr>
            <a:xfrm flipH="false" flipV="false" rot="0">
              <a:off x="0" y="0"/>
              <a:ext cx="4660616" cy="2525215"/>
            </a:xfrm>
            <a:custGeom>
              <a:avLst/>
              <a:gdLst/>
              <a:ahLst/>
              <a:cxnLst/>
              <a:rect r="r" b="b" t="t" l="l"/>
              <a:pathLst>
                <a:path h="2525215" w="4660616">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solidFill>
              <a:srgbClr val="FFFFFF">
                <a:alpha val="21961"/>
              </a:srgbClr>
            </a:solidFill>
          </p:spPr>
        </p:sp>
        <p:sp>
          <p:nvSpPr>
            <p:cNvPr name="TextBox 4" id="4"/>
            <p:cNvSpPr txBox="true"/>
            <p:nvPr/>
          </p:nvSpPr>
          <p:spPr>
            <a:xfrm>
              <a:off x="0" y="-38100"/>
              <a:ext cx="4660616" cy="256331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850369" y="4003162"/>
            <a:ext cx="12587262" cy="1918725"/>
          </a:xfrm>
          <a:prstGeom prst="rect">
            <a:avLst/>
          </a:prstGeom>
        </p:spPr>
        <p:txBody>
          <a:bodyPr anchor="t" rtlCol="false" tIns="0" lIns="0" bIns="0" rIns="0">
            <a:spAutoFit/>
          </a:bodyPr>
          <a:lstStyle/>
          <a:p>
            <a:pPr algn="ctr">
              <a:lnSpc>
                <a:spcPts val="16090"/>
              </a:lnSpc>
            </a:pPr>
            <a:r>
              <a:rPr lang="en-US" b="true" sz="10248">
                <a:gradFill>
                  <a:gsLst>
                    <a:gs pos="0">
                      <a:srgbClr val="CC00FF">
                        <a:alpha val="100000"/>
                      </a:srgbClr>
                    </a:gs>
                    <a:gs pos="50000">
                      <a:srgbClr val="0019FF">
                        <a:alpha val="100000"/>
                      </a:srgbClr>
                    </a:gs>
                    <a:gs pos="100000">
                      <a:srgbClr val="BD00FF">
                        <a:alpha val="100000"/>
                      </a:srgbClr>
                    </a:gs>
                  </a:gsLst>
                  <a:path path="circle">
                    <a:fillToRect l="50000" r="50000" t="50000" b="50000"/>
                  </a:path>
                </a:gradFill>
                <a:latin typeface="Garet Bold"/>
                <a:ea typeface="Garet Bold"/>
                <a:cs typeface="Garet Bold"/>
                <a:sym typeface="Garet Bold"/>
              </a:rPr>
              <a:t>IMPLEMENTATION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95139" y="4094139"/>
            <a:ext cx="5164161" cy="5164161"/>
          </a:xfrm>
          <a:custGeom>
            <a:avLst/>
            <a:gdLst/>
            <a:ahLst/>
            <a:cxnLst/>
            <a:rect r="r" b="b" t="t" l="l"/>
            <a:pathLst>
              <a:path h="5164161" w="5164161">
                <a:moveTo>
                  <a:pt x="0" y="0"/>
                </a:moveTo>
                <a:lnTo>
                  <a:pt x="5164161" y="0"/>
                </a:lnTo>
                <a:lnTo>
                  <a:pt x="5164161" y="5164161"/>
                </a:lnTo>
                <a:lnTo>
                  <a:pt x="0" y="5164161"/>
                </a:lnTo>
                <a:lnTo>
                  <a:pt x="0" y="0"/>
                </a:lnTo>
                <a:close/>
              </a:path>
            </a:pathLst>
          </a:custGeom>
          <a:blipFill>
            <a:blip r:embed="rId4"/>
            <a:stretch>
              <a:fillRect l="0" t="0" r="0" b="0"/>
            </a:stretch>
          </a:blipFill>
        </p:spPr>
      </p:sp>
      <p:sp>
        <p:nvSpPr>
          <p:cNvPr name="TextBox 4" id="4"/>
          <p:cNvSpPr txBox="true"/>
          <p:nvPr/>
        </p:nvSpPr>
        <p:spPr>
          <a:xfrm rot="0">
            <a:off x="1028700" y="1076325"/>
            <a:ext cx="8919771"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IMPLEMENTATION [1]</a:t>
            </a:r>
          </a:p>
        </p:txBody>
      </p:sp>
      <p:sp>
        <p:nvSpPr>
          <p:cNvPr name="TextBox 5" id="5"/>
          <p:cNvSpPr txBox="true"/>
          <p:nvPr/>
        </p:nvSpPr>
        <p:spPr>
          <a:xfrm rot="0">
            <a:off x="1028700" y="3150453"/>
            <a:ext cx="7795201" cy="4402455"/>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We will present the implementation of our work in a flow of steps, explaining in a simple way our process and approach</a:t>
            </a:r>
          </a:p>
          <a:p>
            <a:pPr algn="l">
              <a:lnSpc>
                <a:spcPts val="5040"/>
              </a:lnSpc>
            </a:pPr>
          </a:p>
          <a:p>
            <a:pPr algn="l" marL="518160" indent="-259080" lvl="1">
              <a:lnSpc>
                <a:spcPts val="5040"/>
              </a:lnSpc>
              <a:buFont typeface="Arial"/>
              <a:buChar char="•"/>
            </a:pPr>
            <a:r>
              <a:rPr lang="en-US" sz="2400" spc="-24">
                <a:solidFill>
                  <a:srgbClr val="FFFFFF"/>
                </a:solidFill>
                <a:latin typeface="Lato"/>
                <a:ea typeface="Lato"/>
                <a:cs typeface="Lato"/>
                <a:sym typeface="Lato"/>
              </a:rPr>
              <a:t>First we have our original image, with no background noise, consisted of people and obstacles, to make it difficult for the A* algorithm to find an optimal path</a:t>
            </a:r>
          </a:p>
        </p:txBody>
      </p:sp>
      <p:sp>
        <p:nvSpPr>
          <p:cNvPr name="TextBox 6" id="6"/>
          <p:cNvSpPr txBox="true"/>
          <p:nvPr/>
        </p:nvSpPr>
        <p:spPr>
          <a:xfrm rot="0">
            <a:off x="13648902" y="2968525"/>
            <a:ext cx="2056635" cy="573405"/>
          </a:xfrm>
          <a:prstGeom prst="rect">
            <a:avLst/>
          </a:prstGeom>
        </p:spPr>
        <p:txBody>
          <a:bodyPr anchor="t" rtlCol="false" tIns="0" lIns="0" bIns="0" rIns="0">
            <a:spAutoFit/>
          </a:bodyPr>
          <a:lstStyle/>
          <a:p>
            <a:pPr algn="l">
              <a:lnSpc>
                <a:spcPts val="5040"/>
              </a:lnSpc>
            </a:pPr>
            <a:r>
              <a:rPr lang="en-US" b="true" sz="2400" spc="-24">
                <a:solidFill>
                  <a:srgbClr val="3FFF46"/>
                </a:solidFill>
                <a:latin typeface="Lato Bold"/>
                <a:ea typeface="Lato Bold"/>
                <a:cs typeface="Lato Bold"/>
                <a:sym typeface="Lato Bold"/>
              </a:rPr>
              <a:t>Original Image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6761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03701" y="3480238"/>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4"/>
            <a:stretch>
              <a:fillRect l="0" t="0" r="0" b="0"/>
            </a:stretch>
          </a:blipFill>
        </p:spPr>
      </p:sp>
      <p:sp>
        <p:nvSpPr>
          <p:cNvPr name="TextBox 4" id="4"/>
          <p:cNvSpPr txBox="true"/>
          <p:nvPr/>
        </p:nvSpPr>
        <p:spPr>
          <a:xfrm rot="0">
            <a:off x="1028700" y="1076325"/>
            <a:ext cx="9285439"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IMPLEMENTATION [2]</a:t>
            </a:r>
          </a:p>
        </p:txBody>
      </p:sp>
      <p:sp>
        <p:nvSpPr>
          <p:cNvPr name="TextBox 5" id="5"/>
          <p:cNvSpPr txBox="true"/>
          <p:nvPr/>
        </p:nvSpPr>
        <p:spPr>
          <a:xfrm rot="0">
            <a:off x="1028700" y="2421780"/>
            <a:ext cx="7795201" cy="7261860"/>
          </a:xfrm>
          <a:prstGeom prst="rect">
            <a:avLst/>
          </a:prstGeom>
        </p:spPr>
        <p:txBody>
          <a:bodyPr anchor="t" rtlCol="false" tIns="0" lIns="0" bIns="0" rIns="0">
            <a:spAutoFit/>
          </a:bodyPr>
          <a:lstStyle/>
          <a:p>
            <a:pPr algn="l" marL="496571" indent="-248285" lvl="1">
              <a:lnSpc>
                <a:spcPts val="4830"/>
              </a:lnSpc>
              <a:buFont typeface="Arial"/>
              <a:buChar char="•"/>
            </a:pPr>
            <a:r>
              <a:rPr lang="en-US" sz="2300" spc="-23">
                <a:solidFill>
                  <a:srgbClr val="FFFFFF"/>
                </a:solidFill>
                <a:latin typeface="Lato"/>
                <a:ea typeface="Lato"/>
                <a:cs typeface="Lato"/>
                <a:sym typeface="Lato"/>
              </a:rPr>
              <a:t>After that, we set up the Start [Green Dot] and Goal [Blue Dot] positions </a:t>
            </a:r>
          </a:p>
          <a:p>
            <a:pPr algn="l" marL="496571" indent="-248285" lvl="1">
              <a:lnSpc>
                <a:spcPts val="4830"/>
              </a:lnSpc>
              <a:buFont typeface="Arial"/>
              <a:buChar char="•"/>
            </a:pPr>
            <a:r>
              <a:rPr lang="en-US" sz="2300" spc="-23">
                <a:solidFill>
                  <a:srgbClr val="FFFFFF"/>
                </a:solidFill>
                <a:latin typeface="Lato"/>
                <a:ea typeface="Lato"/>
                <a:cs typeface="Lato"/>
                <a:sym typeface="Lato"/>
              </a:rPr>
              <a:t>Then, we apply people and obstacle detection through YOLOv11n model, placing them into yellow bounding boxes </a:t>
            </a:r>
          </a:p>
          <a:p>
            <a:pPr algn="l" marL="496571" indent="-248285" lvl="1">
              <a:lnSpc>
                <a:spcPts val="4830"/>
              </a:lnSpc>
              <a:buFont typeface="Arial"/>
              <a:buChar char="•"/>
            </a:pPr>
            <a:r>
              <a:rPr lang="en-US" sz="2300" spc="-23">
                <a:solidFill>
                  <a:srgbClr val="FFFFFF"/>
                </a:solidFill>
                <a:latin typeface="Lato"/>
                <a:ea typeface="Lato"/>
                <a:cs typeface="Lato"/>
                <a:sym typeface="Lato"/>
              </a:rPr>
              <a:t>The 4 walls, people and obstacles are inflated with high cost [a restrictive radius], so that the path will not touch them. People have higher cost for safety</a:t>
            </a:r>
          </a:p>
          <a:p>
            <a:pPr algn="l" marL="496571" indent="-248285" lvl="1">
              <a:lnSpc>
                <a:spcPts val="4830"/>
              </a:lnSpc>
              <a:buFont typeface="Arial"/>
              <a:buChar char="•"/>
            </a:pPr>
            <a:r>
              <a:rPr lang="en-US" sz="2300" spc="-23">
                <a:solidFill>
                  <a:srgbClr val="FFFFFF"/>
                </a:solidFill>
                <a:latin typeface="Lato"/>
                <a:ea typeface="Lato"/>
                <a:cs typeface="Lato"/>
                <a:sym typeface="Lato"/>
              </a:rPr>
              <a:t>People are multiplied with 1.0 while other obstacles with 0.3</a:t>
            </a:r>
          </a:p>
          <a:p>
            <a:pPr algn="l" marL="496571" indent="-248285" lvl="1">
              <a:lnSpc>
                <a:spcPts val="4830"/>
              </a:lnSpc>
              <a:buFont typeface="Arial"/>
              <a:buChar char="•"/>
            </a:pPr>
            <a:r>
              <a:rPr lang="en-US" sz="2300" spc="-23">
                <a:solidFill>
                  <a:srgbClr val="FFFFFF"/>
                </a:solidFill>
                <a:latin typeface="Lato"/>
                <a:ea typeface="Lato"/>
                <a:cs typeface="Lato"/>
                <a:sym typeface="Lato"/>
              </a:rPr>
              <a:t>A* has penalties for curve and turn cases, to produce a smoother path, which is pruned as well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19273" y="451382"/>
            <a:ext cx="4422552" cy="4422552"/>
          </a:xfrm>
          <a:custGeom>
            <a:avLst/>
            <a:gdLst/>
            <a:ahLst/>
            <a:cxnLst/>
            <a:rect r="r" b="b" t="t" l="l"/>
            <a:pathLst>
              <a:path h="4422552" w="4422552">
                <a:moveTo>
                  <a:pt x="0" y="0"/>
                </a:moveTo>
                <a:lnTo>
                  <a:pt x="4422552" y="0"/>
                </a:lnTo>
                <a:lnTo>
                  <a:pt x="4422552" y="4422552"/>
                </a:lnTo>
                <a:lnTo>
                  <a:pt x="0" y="4422552"/>
                </a:lnTo>
                <a:lnTo>
                  <a:pt x="0" y="0"/>
                </a:lnTo>
                <a:close/>
              </a:path>
            </a:pathLst>
          </a:custGeom>
          <a:blipFill>
            <a:blip r:embed="rId4"/>
            <a:stretch>
              <a:fillRect l="0" t="0" r="0" b="0"/>
            </a:stretch>
          </a:blipFill>
        </p:spPr>
      </p:sp>
      <p:sp>
        <p:nvSpPr>
          <p:cNvPr name="Freeform 4" id="4"/>
          <p:cNvSpPr/>
          <p:nvPr/>
        </p:nvSpPr>
        <p:spPr>
          <a:xfrm flipH="false" flipV="false" rot="0">
            <a:off x="12830549" y="5405423"/>
            <a:ext cx="4422552" cy="4422552"/>
          </a:xfrm>
          <a:custGeom>
            <a:avLst/>
            <a:gdLst/>
            <a:ahLst/>
            <a:cxnLst/>
            <a:rect r="r" b="b" t="t" l="l"/>
            <a:pathLst>
              <a:path h="4422552" w="4422552">
                <a:moveTo>
                  <a:pt x="0" y="0"/>
                </a:moveTo>
                <a:lnTo>
                  <a:pt x="4422552" y="0"/>
                </a:lnTo>
                <a:lnTo>
                  <a:pt x="4422552" y="4422552"/>
                </a:lnTo>
                <a:lnTo>
                  <a:pt x="0" y="4422552"/>
                </a:lnTo>
                <a:lnTo>
                  <a:pt x="0" y="0"/>
                </a:lnTo>
                <a:close/>
              </a:path>
            </a:pathLst>
          </a:custGeom>
          <a:blipFill>
            <a:blip r:embed="rId5"/>
            <a:stretch>
              <a:fillRect l="0" t="0" r="0" b="0"/>
            </a:stretch>
          </a:blipFill>
        </p:spPr>
      </p:sp>
      <p:sp>
        <p:nvSpPr>
          <p:cNvPr name="TextBox 5" id="5"/>
          <p:cNvSpPr txBox="true"/>
          <p:nvPr/>
        </p:nvSpPr>
        <p:spPr>
          <a:xfrm rot="0">
            <a:off x="1028700" y="1076325"/>
            <a:ext cx="9066038"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IMPLEMENTATION [3]</a:t>
            </a:r>
          </a:p>
        </p:txBody>
      </p:sp>
      <p:sp>
        <p:nvSpPr>
          <p:cNvPr name="TextBox 6" id="6"/>
          <p:cNvSpPr txBox="true"/>
          <p:nvPr/>
        </p:nvSpPr>
        <p:spPr>
          <a:xfrm rot="0">
            <a:off x="1028700" y="2453108"/>
            <a:ext cx="7795201" cy="6652260"/>
          </a:xfrm>
          <a:prstGeom prst="rect">
            <a:avLst/>
          </a:prstGeom>
        </p:spPr>
        <p:txBody>
          <a:bodyPr anchor="t" rtlCol="false" tIns="0" lIns="0" bIns="0" rIns="0">
            <a:spAutoFit/>
          </a:bodyPr>
          <a:lstStyle/>
          <a:p>
            <a:pPr algn="l" marL="496571" indent="-248285" lvl="1">
              <a:lnSpc>
                <a:spcPts val="4830"/>
              </a:lnSpc>
              <a:buFont typeface="Arial"/>
              <a:buChar char="•"/>
            </a:pPr>
            <a:r>
              <a:rPr lang="en-US" sz="2300" spc="-23">
                <a:solidFill>
                  <a:srgbClr val="FFFFFF"/>
                </a:solidFill>
                <a:latin typeface="Lato"/>
                <a:ea typeface="Lato"/>
                <a:cs typeface="Lato"/>
                <a:sym typeface="Lato"/>
              </a:rPr>
              <a:t>smolVLM steps in to provide a risk score for each feature on the image from 0 .0 to 1.0 as well as evaluating for safety the four quadrants of the image: top-left, top-right, bottom-left, bottom-right, from 0 to 1 too. This is our social cost</a:t>
            </a:r>
          </a:p>
          <a:p>
            <a:pPr algn="l" marL="496571" indent="-248285" lvl="1">
              <a:lnSpc>
                <a:spcPts val="4830"/>
              </a:lnSpc>
              <a:buFont typeface="Arial"/>
              <a:buChar char="•"/>
            </a:pPr>
            <a:r>
              <a:rPr lang="en-US" sz="2300" spc="-23">
                <a:solidFill>
                  <a:srgbClr val="FFFFFF"/>
                </a:solidFill>
                <a:latin typeface="Lato"/>
                <a:ea typeface="Lato"/>
                <a:cs typeface="Lato"/>
                <a:sym typeface="Lato"/>
              </a:rPr>
              <a:t>Cost Map = 0.6 * Social Cost + 0.4 Geometric Costs</a:t>
            </a:r>
          </a:p>
          <a:p>
            <a:pPr algn="l" marL="496571" indent="-248285" lvl="1">
              <a:lnSpc>
                <a:spcPts val="4830"/>
              </a:lnSpc>
              <a:buFont typeface="Arial"/>
              <a:buChar char="•"/>
            </a:pPr>
            <a:r>
              <a:rPr lang="en-US" sz="2300" spc="-23">
                <a:solidFill>
                  <a:srgbClr val="FFFFFF"/>
                </a:solidFill>
                <a:latin typeface="Lato"/>
                <a:ea typeface="Lato"/>
                <a:cs typeface="Lato"/>
                <a:sym typeface="Lato"/>
              </a:rPr>
              <a:t>Now is where A* algorithms and its cost map take place and start their application and sanctions</a:t>
            </a:r>
          </a:p>
          <a:p>
            <a:pPr algn="l" marL="496571" indent="-248285" lvl="1">
              <a:lnSpc>
                <a:spcPts val="4830"/>
              </a:lnSpc>
              <a:buFont typeface="Arial"/>
              <a:buChar char="•"/>
            </a:pPr>
            <a:r>
              <a:rPr lang="en-US" sz="2300" spc="-23">
                <a:solidFill>
                  <a:srgbClr val="FFFFFF"/>
                </a:solidFill>
                <a:latin typeface="Lato"/>
                <a:ea typeface="Lato"/>
                <a:cs typeface="Lato"/>
                <a:sym typeface="Lato"/>
              </a:rPr>
              <a:t>A* should find an optimal path without colliding with the features on the image, respecting social norms and choosing the shortest path to the goal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0597" y="5143500"/>
            <a:ext cx="4773268" cy="4773268"/>
          </a:xfrm>
          <a:custGeom>
            <a:avLst/>
            <a:gdLst/>
            <a:ahLst/>
            <a:cxnLst/>
            <a:rect r="r" b="b" t="t" l="l"/>
            <a:pathLst>
              <a:path h="4773268" w="4773268">
                <a:moveTo>
                  <a:pt x="0" y="0"/>
                </a:moveTo>
                <a:lnTo>
                  <a:pt x="4773267" y="0"/>
                </a:lnTo>
                <a:lnTo>
                  <a:pt x="4773267" y="4773268"/>
                </a:lnTo>
                <a:lnTo>
                  <a:pt x="0" y="4773268"/>
                </a:lnTo>
                <a:lnTo>
                  <a:pt x="0" y="0"/>
                </a:lnTo>
                <a:close/>
              </a:path>
            </a:pathLst>
          </a:custGeom>
          <a:blipFill>
            <a:blip r:embed="rId4"/>
            <a:stretch>
              <a:fillRect l="0" t="0" r="0" b="0"/>
            </a:stretch>
          </a:blipFill>
        </p:spPr>
      </p:sp>
      <p:sp>
        <p:nvSpPr>
          <p:cNvPr name="Freeform 4" id="4"/>
          <p:cNvSpPr/>
          <p:nvPr/>
        </p:nvSpPr>
        <p:spPr>
          <a:xfrm flipH="false" flipV="false" rot="0">
            <a:off x="6782955" y="5143500"/>
            <a:ext cx="4773268" cy="4773268"/>
          </a:xfrm>
          <a:custGeom>
            <a:avLst/>
            <a:gdLst/>
            <a:ahLst/>
            <a:cxnLst/>
            <a:rect r="r" b="b" t="t" l="l"/>
            <a:pathLst>
              <a:path h="4773268" w="4773268">
                <a:moveTo>
                  <a:pt x="0" y="0"/>
                </a:moveTo>
                <a:lnTo>
                  <a:pt x="4773268" y="0"/>
                </a:lnTo>
                <a:lnTo>
                  <a:pt x="4773268" y="4773268"/>
                </a:lnTo>
                <a:lnTo>
                  <a:pt x="0" y="4773268"/>
                </a:lnTo>
                <a:lnTo>
                  <a:pt x="0" y="0"/>
                </a:lnTo>
                <a:close/>
              </a:path>
            </a:pathLst>
          </a:custGeom>
          <a:blipFill>
            <a:blip r:embed="rId5"/>
            <a:stretch>
              <a:fillRect l="0" t="0" r="0" b="0"/>
            </a:stretch>
          </a:blipFill>
        </p:spPr>
      </p:sp>
      <p:sp>
        <p:nvSpPr>
          <p:cNvPr name="Freeform 5" id="5"/>
          <p:cNvSpPr/>
          <p:nvPr/>
        </p:nvSpPr>
        <p:spPr>
          <a:xfrm flipH="false" flipV="false" rot="0">
            <a:off x="13035313" y="5143500"/>
            <a:ext cx="4773268" cy="4773268"/>
          </a:xfrm>
          <a:custGeom>
            <a:avLst/>
            <a:gdLst/>
            <a:ahLst/>
            <a:cxnLst/>
            <a:rect r="r" b="b" t="t" l="l"/>
            <a:pathLst>
              <a:path h="4773268" w="4773268">
                <a:moveTo>
                  <a:pt x="0" y="0"/>
                </a:moveTo>
                <a:lnTo>
                  <a:pt x="4773268" y="0"/>
                </a:lnTo>
                <a:lnTo>
                  <a:pt x="4773268" y="4773268"/>
                </a:lnTo>
                <a:lnTo>
                  <a:pt x="0" y="4773268"/>
                </a:lnTo>
                <a:lnTo>
                  <a:pt x="0" y="0"/>
                </a:lnTo>
                <a:close/>
              </a:path>
            </a:pathLst>
          </a:custGeom>
          <a:blipFill>
            <a:blip r:embed="rId6"/>
            <a:stretch>
              <a:fillRect l="0" t="0" r="0" b="0"/>
            </a:stretch>
          </a:blipFill>
        </p:spPr>
      </p:sp>
      <p:sp>
        <p:nvSpPr>
          <p:cNvPr name="TextBox 6" id="6"/>
          <p:cNvSpPr txBox="true"/>
          <p:nvPr/>
        </p:nvSpPr>
        <p:spPr>
          <a:xfrm rot="0">
            <a:off x="1028700" y="1076325"/>
            <a:ext cx="9285439"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IMPLEMENTATION [4]</a:t>
            </a:r>
          </a:p>
        </p:txBody>
      </p:sp>
      <p:sp>
        <p:nvSpPr>
          <p:cNvPr name="TextBox 7" id="7"/>
          <p:cNvSpPr txBox="true"/>
          <p:nvPr/>
        </p:nvSpPr>
        <p:spPr>
          <a:xfrm rot="0">
            <a:off x="1028700" y="2453108"/>
            <a:ext cx="7795201" cy="1211580"/>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Testing the algorithms in light and heavy background noises, with</a:t>
            </a:r>
            <a:r>
              <a:rPr lang="en-US" b="true" sz="2400" spc="-24">
                <a:solidFill>
                  <a:srgbClr val="FFFFFF"/>
                </a:solidFill>
                <a:latin typeface="Lato Bold"/>
                <a:ea typeface="Lato Bold"/>
                <a:cs typeface="Lato Bold"/>
                <a:sym typeface="Lato Bold"/>
              </a:rPr>
              <a:t> 450 x 450</a:t>
            </a:r>
            <a:r>
              <a:rPr lang="en-US" sz="2400" spc="-24">
                <a:solidFill>
                  <a:srgbClr val="FFFFFF"/>
                </a:solidFill>
                <a:latin typeface="Lato"/>
                <a:ea typeface="Lato"/>
                <a:cs typeface="Lato"/>
                <a:sym typeface="Lato"/>
              </a:rPr>
              <a:t> pixels resolution</a:t>
            </a:r>
          </a:p>
        </p:txBody>
      </p:sp>
      <p:sp>
        <p:nvSpPr>
          <p:cNvPr name="TextBox 8" id="8"/>
          <p:cNvSpPr txBox="true"/>
          <p:nvPr/>
        </p:nvSpPr>
        <p:spPr>
          <a:xfrm rot="0">
            <a:off x="2024853" y="4283029"/>
            <a:ext cx="1784756" cy="529589"/>
          </a:xfrm>
          <a:prstGeom prst="rect">
            <a:avLst/>
          </a:prstGeom>
        </p:spPr>
        <p:txBody>
          <a:bodyPr anchor="t" rtlCol="false" tIns="0" lIns="0" bIns="0" rIns="0">
            <a:spAutoFit/>
          </a:bodyPr>
          <a:lstStyle/>
          <a:p>
            <a:pPr algn="l">
              <a:lnSpc>
                <a:spcPts val="4620"/>
              </a:lnSpc>
            </a:pPr>
            <a:r>
              <a:rPr lang="en-US" b="true" sz="2200" spc="-22">
                <a:solidFill>
                  <a:srgbClr val="3FFF46"/>
                </a:solidFill>
                <a:latin typeface="Lato Bold"/>
                <a:ea typeface="Lato Bold"/>
                <a:cs typeface="Lato Bold"/>
                <a:sym typeface="Lato Bold"/>
              </a:rPr>
              <a:t>Original Image</a:t>
            </a:r>
          </a:p>
        </p:txBody>
      </p:sp>
      <p:sp>
        <p:nvSpPr>
          <p:cNvPr name="TextBox 9" id="9"/>
          <p:cNvSpPr txBox="true"/>
          <p:nvPr/>
        </p:nvSpPr>
        <p:spPr>
          <a:xfrm rot="0">
            <a:off x="8310418" y="4283029"/>
            <a:ext cx="1718342" cy="529589"/>
          </a:xfrm>
          <a:prstGeom prst="rect">
            <a:avLst/>
          </a:prstGeom>
        </p:spPr>
        <p:txBody>
          <a:bodyPr anchor="t" rtlCol="false" tIns="0" lIns="0" bIns="0" rIns="0">
            <a:spAutoFit/>
          </a:bodyPr>
          <a:lstStyle/>
          <a:p>
            <a:pPr algn="l">
              <a:lnSpc>
                <a:spcPts val="4620"/>
              </a:lnSpc>
            </a:pPr>
            <a:r>
              <a:rPr lang="en-US" sz="2200" spc="-22" b="true">
                <a:solidFill>
                  <a:srgbClr val="3FFF46"/>
                </a:solidFill>
                <a:latin typeface="Lato Bold"/>
                <a:ea typeface="Lato Bold"/>
                <a:cs typeface="Lato Bold"/>
                <a:sym typeface="Lato Bold"/>
              </a:rPr>
              <a:t>Lighter Noise</a:t>
            </a:r>
          </a:p>
        </p:txBody>
      </p:sp>
      <p:sp>
        <p:nvSpPr>
          <p:cNvPr name="TextBox 10" id="10"/>
          <p:cNvSpPr txBox="true"/>
          <p:nvPr/>
        </p:nvSpPr>
        <p:spPr>
          <a:xfrm rot="0">
            <a:off x="14534085" y="4283029"/>
            <a:ext cx="1784756" cy="529589"/>
          </a:xfrm>
          <a:prstGeom prst="rect">
            <a:avLst/>
          </a:prstGeom>
        </p:spPr>
        <p:txBody>
          <a:bodyPr anchor="t" rtlCol="false" tIns="0" lIns="0" bIns="0" rIns="0">
            <a:spAutoFit/>
          </a:bodyPr>
          <a:lstStyle/>
          <a:p>
            <a:pPr algn="l">
              <a:lnSpc>
                <a:spcPts val="4620"/>
              </a:lnSpc>
            </a:pPr>
            <a:r>
              <a:rPr lang="en-US" sz="2200" spc="-22" b="true">
                <a:solidFill>
                  <a:srgbClr val="3FFF46"/>
                </a:solidFill>
                <a:latin typeface="Lato Bold"/>
                <a:ea typeface="Lato Bold"/>
                <a:cs typeface="Lato Bold"/>
                <a:sym typeface="Lato Bold"/>
              </a:rPr>
              <a:t>Heavier Noise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5801961"/>
            <a:ext cx="3456339" cy="3456339"/>
          </a:xfrm>
          <a:custGeom>
            <a:avLst/>
            <a:gdLst/>
            <a:ahLst/>
            <a:cxnLst/>
            <a:rect r="r" b="b" t="t" l="l"/>
            <a:pathLst>
              <a:path h="3456339" w="3456339">
                <a:moveTo>
                  <a:pt x="0" y="0"/>
                </a:moveTo>
                <a:lnTo>
                  <a:pt x="3456339" y="0"/>
                </a:lnTo>
                <a:lnTo>
                  <a:pt x="3456339" y="3456339"/>
                </a:lnTo>
                <a:lnTo>
                  <a:pt x="0" y="3456339"/>
                </a:lnTo>
                <a:lnTo>
                  <a:pt x="0" y="0"/>
                </a:lnTo>
                <a:close/>
              </a:path>
            </a:pathLst>
          </a:custGeom>
          <a:blipFill>
            <a:blip r:embed="rId4"/>
            <a:stretch>
              <a:fillRect l="0" t="0" r="0" b="0"/>
            </a:stretch>
          </a:blipFill>
        </p:spPr>
      </p:sp>
      <p:sp>
        <p:nvSpPr>
          <p:cNvPr name="Freeform 4" id="4"/>
          <p:cNvSpPr/>
          <p:nvPr/>
        </p:nvSpPr>
        <p:spPr>
          <a:xfrm flipH="false" flipV="false" rot="0">
            <a:off x="5248879" y="5801961"/>
            <a:ext cx="3456339" cy="3456339"/>
          </a:xfrm>
          <a:custGeom>
            <a:avLst/>
            <a:gdLst/>
            <a:ahLst/>
            <a:cxnLst/>
            <a:rect r="r" b="b" t="t" l="l"/>
            <a:pathLst>
              <a:path h="3456339" w="3456339">
                <a:moveTo>
                  <a:pt x="0" y="0"/>
                </a:moveTo>
                <a:lnTo>
                  <a:pt x="3456339" y="0"/>
                </a:lnTo>
                <a:lnTo>
                  <a:pt x="3456339" y="3456339"/>
                </a:lnTo>
                <a:lnTo>
                  <a:pt x="0" y="3456339"/>
                </a:lnTo>
                <a:lnTo>
                  <a:pt x="0" y="0"/>
                </a:lnTo>
                <a:close/>
              </a:path>
            </a:pathLst>
          </a:custGeom>
          <a:blipFill>
            <a:blip r:embed="rId5"/>
            <a:stretch>
              <a:fillRect l="0" t="0" r="0" b="0"/>
            </a:stretch>
          </a:blipFill>
        </p:spPr>
      </p:sp>
      <p:sp>
        <p:nvSpPr>
          <p:cNvPr name="Freeform 5" id="5"/>
          <p:cNvSpPr/>
          <p:nvPr/>
        </p:nvSpPr>
        <p:spPr>
          <a:xfrm flipH="false" flipV="false" rot="0">
            <a:off x="9530050" y="5801961"/>
            <a:ext cx="3456339" cy="3456339"/>
          </a:xfrm>
          <a:custGeom>
            <a:avLst/>
            <a:gdLst/>
            <a:ahLst/>
            <a:cxnLst/>
            <a:rect r="r" b="b" t="t" l="l"/>
            <a:pathLst>
              <a:path h="3456339" w="3456339">
                <a:moveTo>
                  <a:pt x="0" y="0"/>
                </a:moveTo>
                <a:lnTo>
                  <a:pt x="3456339" y="0"/>
                </a:lnTo>
                <a:lnTo>
                  <a:pt x="3456339" y="3456339"/>
                </a:lnTo>
                <a:lnTo>
                  <a:pt x="0" y="3456339"/>
                </a:lnTo>
                <a:lnTo>
                  <a:pt x="0" y="0"/>
                </a:lnTo>
                <a:close/>
              </a:path>
            </a:pathLst>
          </a:custGeom>
          <a:blipFill>
            <a:blip r:embed="rId6"/>
            <a:stretch>
              <a:fillRect l="0" t="0" r="0" b="0"/>
            </a:stretch>
          </a:blipFill>
        </p:spPr>
      </p:sp>
      <p:sp>
        <p:nvSpPr>
          <p:cNvPr name="Freeform 6" id="6"/>
          <p:cNvSpPr/>
          <p:nvPr/>
        </p:nvSpPr>
        <p:spPr>
          <a:xfrm flipH="false" flipV="false" rot="0">
            <a:off x="13811221" y="5801961"/>
            <a:ext cx="3456339" cy="3456339"/>
          </a:xfrm>
          <a:custGeom>
            <a:avLst/>
            <a:gdLst/>
            <a:ahLst/>
            <a:cxnLst/>
            <a:rect r="r" b="b" t="t" l="l"/>
            <a:pathLst>
              <a:path h="3456339" w="3456339">
                <a:moveTo>
                  <a:pt x="0" y="0"/>
                </a:moveTo>
                <a:lnTo>
                  <a:pt x="3456339" y="0"/>
                </a:lnTo>
                <a:lnTo>
                  <a:pt x="3456339" y="3456339"/>
                </a:lnTo>
                <a:lnTo>
                  <a:pt x="0" y="3456339"/>
                </a:lnTo>
                <a:lnTo>
                  <a:pt x="0" y="0"/>
                </a:lnTo>
                <a:close/>
              </a:path>
            </a:pathLst>
          </a:custGeom>
          <a:blipFill>
            <a:blip r:embed="rId7"/>
            <a:stretch>
              <a:fillRect l="0" t="0" r="0" b="0"/>
            </a:stretch>
          </a:blipFill>
        </p:spPr>
      </p:sp>
      <p:sp>
        <p:nvSpPr>
          <p:cNvPr name="Freeform 7" id="7"/>
          <p:cNvSpPr/>
          <p:nvPr/>
        </p:nvSpPr>
        <p:spPr>
          <a:xfrm flipH="false" flipV="false" rot="0">
            <a:off x="11658872" y="1297935"/>
            <a:ext cx="3512190" cy="3512190"/>
          </a:xfrm>
          <a:custGeom>
            <a:avLst/>
            <a:gdLst/>
            <a:ahLst/>
            <a:cxnLst/>
            <a:rect r="r" b="b" t="t" l="l"/>
            <a:pathLst>
              <a:path h="3512190" w="3512190">
                <a:moveTo>
                  <a:pt x="0" y="0"/>
                </a:moveTo>
                <a:lnTo>
                  <a:pt x="3512190" y="0"/>
                </a:lnTo>
                <a:lnTo>
                  <a:pt x="3512190" y="3512190"/>
                </a:lnTo>
                <a:lnTo>
                  <a:pt x="0" y="3512190"/>
                </a:lnTo>
                <a:lnTo>
                  <a:pt x="0" y="0"/>
                </a:lnTo>
                <a:close/>
              </a:path>
            </a:pathLst>
          </a:custGeom>
          <a:blipFill>
            <a:blip r:embed="rId8"/>
            <a:stretch>
              <a:fillRect l="0" t="0" r="0" b="0"/>
            </a:stretch>
          </a:blipFill>
        </p:spPr>
      </p:sp>
      <p:sp>
        <p:nvSpPr>
          <p:cNvPr name="TextBox 8" id="8"/>
          <p:cNvSpPr txBox="true"/>
          <p:nvPr/>
        </p:nvSpPr>
        <p:spPr>
          <a:xfrm rot="0">
            <a:off x="1028700" y="1076325"/>
            <a:ext cx="9687675"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IMPLEMENTATION [5]</a:t>
            </a:r>
          </a:p>
        </p:txBody>
      </p:sp>
      <p:sp>
        <p:nvSpPr>
          <p:cNvPr name="TextBox 9" id="9"/>
          <p:cNvSpPr txBox="true"/>
          <p:nvPr/>
        </p:nvSpPr>
        <p:spPr>
          <a:xfrm rot="0">
            <a:off x="1028700" y="2453108"/>
            <a:ext cx="7795201" cy="1849755"/>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Testing the algorithms in original, light and heavy background noises, but with different size resolutions as well from 50 x 50 pixels to 250 x 250 pixels</a:t>
            </a:r>
          </a:p>
        </p:txBody>
      </p:sp>
      <p:sp>
        <p:nvSpPr>
          <p:cNvPr name="TextBox 10" id="10"/>
          <p:cNvSpPr txBox="true"/>
          <p:nvPr/>
        </p:nvSpPr>
        <p:spPr>
          <a:xfrm rot="0">
            <a:off x="2279578" y="4943475"/>
            <a:ext cx="954583" cy="529589"/>
          </a:xfrm>
          <a:prstGeom prst="rect">
            <a:avLst/>
          </a:prstGeom>
        </p:spPr>
        <p:txBody>
          <a:bodyPr anchor="t" rtlCol="false" tIns="0" lIns="0" bIns="0" rIns="0">
            <a:spAutoFit/>
          </a:bodyPr>
          <a:lstStyle/>
          <a:p>
            <a:pPr algn="l">
              <a:lnSpc>
                <a:spcPts val="4620"/>
              </a:lnSpc>
            </a:pPr>
            <a:r>
              <a:rPr lang="en-US" sz="2200" spc="-22" b="true">
                <a:solidFill>
                  <a:srgbClr val="3FFF46"/>
                </a:solidFill>
                <a:latin typeface="Lato Bold"/>
                <a:ea typeface="Lato Bold"/>
                <a:cs typeface="Lato Bold"/>
                <a:sym typeface="Lato Bold"/>
              </a:rPr>
              <a:t>50 x 50</a:t>
            </a:r>
          </a:p>
        </p:txBody>
      </p:sp>
      <p:sp>
        <p:nvSpPr>
          <p:cNvPr name="TextBox 11" id="11"/>
          <p:cNvSpPr txBox="true"/>
          <p:nvPr/>
        </p:nvSpPr>
        <p:spPr>
          <a:xfrm rot="0">
            <a:off x="6350325" y="4943475"/>
            <a:ext cx="1253445" cy="529589"/>
          </a:xfrm>
          <a:prstGeom prst="rect">
            <a:avLst/>
          </a:prstGeom>
        </p:spPr>
        <p:txBody>
          <a:bodyPr anchor="t" rtlCol="false" tIns="0" lIns="0" bIns="0" rIns="0">
            <a:spAutoFit/>
          </a:bodyPr>
          <a:lstStyle/>
          <a:p>
            <a:pPr algn="l">
              <a:lnSpc>
                <a:spcPts val="4620"/>
              </a:lnSpc>
            </a:pPr>
            <a:r>
              <a:rPr lang="en-US" sz="2200" spc="-22" b="true">
                <a:solidFill>
                  <a:srgbClr val="3FFF46"/>
                </a:solidFill>
                <a:latin typeface="Lato Bold"/>
                <a:ea typeface="Lato Bold"/>
                <a:cs typeface="Lato Bold"/>
                <a:sym typeface="Lato Bold"/>
              </a:rPr>
              <a:t>100 x 100</a:t>
            </a:r>
          </a:p>
        </p:txBody>
      </p:sp>
      <p:sp>
        <p:nvSpPr>
          <p:cNvPr name="TextBox 12" id="12"/>
          <p:cNvSpPr txBox="true"/>
          <p:nvPr/>
        </p:nvSpPr>
        <p:spPr>
          <a:xfrm rot="0">
            <a:off x="10598290" y="4943475"/>
            <a:ext cx="1319859" cy="529589"/>
          </a:xfrm>
          <a:prstGeom prst="rect">
            <a:avLst/>
          </a:prstGeom>
        </p:spPr>
        <p:txBody>
          <a:bodyPr anchor="t" rtlCol="false" tIns="0" lIns="0" bIns="0" rIns="0">
            <a:spAutoFit/>
          </a:bodyPr>
          <a:lstStyle/>
          <a:p>
            <a:pPr algn="l">
              <a:lnSpc>
                <a:spcPts val="4620"/>
              </a:lnSpc>
            </a:pPr>
            <a:r>
              <a:rPr lang="en-US" sz="2200" spc="-22" b="true">
                <a:solidFill>
                  <a:srgbClr val="3FFF46"/>
                </a:solidFill>
                <a:latin typeface="Lato Bold"/>
                <a:ea typeface="Lato Bold"/>
                <a:cs typeface="Lato Bold"/>
                <a:sym typeface="Lato Bold"/>
              </a:rPr>
              <a:t>150 x 150</a:t>
            </a:r>
          </a:p>
        </p:txBody>
      </p:sp>
      <p:sp>
        <p:nvSpPr>
          <p:cNvPr name="TextBox 13" id="13"/>
          <p:cNvSpPr txBox="true"/>
          <p:nvPr/>
        </p:nvSpPr>
        <p:spPr>
          <a:xfrm rot="0">
            <a:off x="14830220" y="4943475"/>
            <a:ext cx="1418342" cy="529589"/>
          </a:xfrm>
          <a:prstGeom prst="rect">
            <a:avLst/>
          </a:prstGeom>
        </p:spPr>
        <p:txBody>
          <a:bodyPr anchor="t" rtlCol="false" tIns="0" lIns="0" bIns="0" rIns="0">
            <a:spAutoFit/>
          </a:bodyPr>
          <a:lstStyle/>
          <a:p>
            <a:pPr algn="l">
              <a:lnSpc>
                <a:spcPts val="4620"/>
              </a:lnSpc>
            </a:pPr>
            <a:r>
              <a:rPr lang="en-US" sz="2200" spc="-22" b="true">
                <a:solidFill>
                  <a:srgbClr val="3FFF46"/>
                </a:solidFill>
                <a:latin typeface="Lato Bold"/>
                <a:ea typeface="Lato Bold"/>
                <a:cs typeface="Lato Bold"/>
                <a:sym typeface="Lato Bold"/>
              </a:rPr>
              <a:t>200 x 200</a:t>
            </a:r>
          </a:p>
        </p:txBody>
      </p:sp>
      <p:sp>
        <p:nvSpPr>
          <p:cNvPr name="TextBox 14" id="14"/>
          <p:cNvSpPr txBox="true"/>
          <p:nvPr/>
        </p:nvSpPr>
        <p:spPr>
          <a:xfrm rot="0">
            <a:off x="12705796" y="499111"/>
            <a:ext cx="1418342" cy="529589"/>
          </a:xfrm>
          <a:prstGeom prst="rect">
            <a:avLst/>
          </a:prstGeom>
        </p:spPr>
        <p:txBody>
          <a:bodyPr anchor="t" rtlCol="false" tIns="0" lIns="0" bIns="0" rIns="0">
            <a:spAutoFit/>
          </a:bodyPr>
          <a:lstStyle/>
          <a:p>
            <a:pPr algn="l">
              <a:lnSpc>
                <a:spcPts val="4620"/>
              </a:lnSpc>
            </a:pPr>
            <a:r>
              <a:rPr lang="en-US" sz="2200" spc="-22" b="true">
                <a:solidFill>
                  <a:srgbClr val="3FFF46"/>
                </a:solidFill>
                <a:latin typeface="Lato Bold"/>
                <a:ea typeface="Lato Bold"/>
                <a:cs typeface="Lato Bold"/>
                <a:sym typeface="Lato Bold"/>
              </a:rPr>
              <a:t>250 x 250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646161" y="3491342"/>
            <a:ext cx="2175938" cy="2175938"/>
            <a:chOff x="0" y="0"/>
            <a:chExt cx="6350000" cy="6350000"/>
          </a:xfrm>
        </p:grpSpPr>
        <p:sp>
          <p:nvSpPr>
            <p:cNvPr name="Freeform 3" id="3"/>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solidFill>
              <a:srgbClr val="000000">
                <a:alpha val="0"/>
              </a:srgbClr>
            </a:solidFill>
            <a:ln w="12700">
              <a:solidFill>
                <a:srgbClr val="000000"/>
              </a:solidFill>
            </a:ln>
          </p:spPr>
        </p:sp>
        <p:sp>
          <p:nvSpPr>
            <p:cNvPr name="Freeform 4" id="4"/>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5" id="5"/>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6" id="6"/>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name="Freeform 7" id="7"/>
          <p:cNvSpPr/>
          <p:nvPr/>
        </p:nvSpPr>
        <p:spPr>
          <a:xfrm flipH="false" flipV="false" rot="0">
            <a:off x="1596957" y="5975727"/>
            <a:ext cx="4294881" cy="819932"/>
          </a:xfrm>
          <a:custGeom>
            <a:avLst/>
            <a:gdLst/>
            <a:ahLst/>
            <a:cxnLst/>
            <a:rect r="r" b="b" t="t" l="l"/>
            <a:pathLst>
              <a:path h="819932" w="4294881">
                <a:moveTo>
                  <a:pt x="0" y="0"/>
                </a:moveTo>
                <a:lnTo>
                  <a:pt x="4294881" y="0"/>
                </a:lnTo>
                <a:lnTo>
                  <a:pt x="4294881" y="819931"/>
                </a:lnTo>
                <a:lnTo>
                  <a:pt x="0" y="819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2682468" y="3711895"/>
            <a:ext cx="2107413" cy="1955384"/>
            <a:chOff x="0" y="0"/>
            <a:chExt cx="834353" cy="774162"/>
          </a:xfrm>
        </p:grpSpPr>
        <p:sp>
          <p:nvSpPr>
            <p:cNvPr name="Freeform 9" id="9"/>
            <p:cNvSpPr/>
            <p:nvPr/>
          </p:nvSpPr>
          <p:spPr>
            <a:xfrm flipH="false" flipV="false" rot="0">
              <a:off x="0" y="0"/>
              <a:ext cx="834353" cy="774162"/>
            </a:xfrm>
            <a:custGeom>
              <a:avLst/>
              <a:gdLst/>
              <a:ahLst/>
              <a:cxnLst/>
              <a:rect r="r" b="b" t="t" l="l"/>
              <a:pathLst>
                <a:path h="774162" w="834353">
                  <a:moveTo>
                    <a:pt x="0" y="0"/>
                  </a:moveTo>
                  <a:lnTo>
                    <a:pt x="834353" y="0"/>
                  </a:lnTo>
                  <a:lnTo>
                    <a:pt x="834353" y="774162"/>
                  </a:lnTo>
                  <a:lnTo>
                    <a:pt x="0" y="774162"/>
                  </a:lnTo>
                  <a:close/>
                </a:path>
              </a:pathLst>
            </a:custGeom>
            <a:gradFill rotWithShape="true">
              <a:gsLst>
                <a:gs pos="0">
                  <a:srgbClr val="1113ED">
                    <a:alpha val="100000"/>
                  </a:srgbClr>
                </a:gs>
                <a:gs pos="100000">
                  <a:srgbClr val="41ECFD">
                    <a:alpha val="100000"/>
                  </a:srgbClr>
                </a:gs>
              </a:gsLst>
              <a:path path="circle">
                <a:fillToRect l="50000" r="50000" t="50000" b="50000"/>
              </a:path>
            </a:gradFill>
          </p:spPr>
        </p:sp>
        <p:sp>
          <p:nvSpPr>
            <p:cNvPr name="TextBox 10" id="10"/>
            <p:cNvSpPr txBox="true"/>
            <p:nvPr/>
          </p:nvSpPr>
          <p:spPr>
            <a:xfrm>
              <a:off x="0" y="-38100"/>
              <a:ext cx="834353" cy="812262"/>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AAU R</a:t>
              </a:r>
              <a:r>
                <a:rPr lang="en-US" sz="1899">
                  <a:solidFill>
                    <a:srgbClr val="FFFFFF"/>
                  </a:solidFill>
                  <a:latin typeface="Canva Sans"/>
                  <a:ea typeface="Canva Sans"/>
                  <a:cs typeface="Canva Sans"/>
                  <a:sym typeface="Canva Sans"/>
                </a:rPr>
                <a:t>obotics Msc University Student</a:t>
              </a:r>
            </a:p>
          </p:txBody>
        </p:sp>
      </p:grpSp>
      <p:grpSp>
        <p:nvGrpSpPr>
          <p:cNvPr name="Group 11" id="11"/>
          <p:cNvGrpSpPr>
            <a:grpSpLocks noChangeAspect="true"/>
          </p:cNvGrpSpPr>
          <p:nvPr/>
        </p:nvGrpSpPr>
        <p:grpSpPr>
          <a:xfrm rot="0">
            <a:off x="8055853" y="3491342"/>
            <a:ext cx="2175938" cy="2175938"/>
            <a:chOff x="0" y="0"/>
            <a:chExt cx="6350000" cy="6350000"/>
          </a:xfrm>
        </p:grpSpPr>
        <p:sp>
          <p:nvSpPr>
            <p:cNvPr name="Freeform 12" id="12"/>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solidFill>
              <a:srgbClr val="000000">
                <a:alpha val="0"/>
              </a:srgbClr>
            </a:solidFill>
            <a:ln w="12700">
              <a:solidFill>
                <a:srgbClr val="000000"/>
              </a:solidFill>
            </a:ln>
          </p:spPr>
        </p:sp>
        <p:sp>
          <p:nvSpPr>
            <p:cNvPr name="Freeform 13" id="13"/>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14" id="14"/>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15" id="15"/>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name="Group 16" id="16"/>
          <p:cNvGrpSpPr/>
          <p:nvPr/>
        </p:nvGrpSpPr>
        <p:grpSpPr>
          <a:xfrm rot="0">
            <a:off x="8092160" y="3711895"/>
            <a:ext cx="2107413" cy="1955384"/>
            <a:chOff x="0" y="0"/>
            <a:chExt cx="834353" cy="774162"/>
          </a:xfrm>
        </p:grpSpPr>
        <p:sp>
          <p:nvSpPr>
            <p:cNvPr name="Freeform 17" id="17"/>
            <p:cNvSpPr/>
            <p:nvPr/>
          </p:nvSpPr>
          <p:spPr>
            <a:xfrm flipH="false" flipV="false" rot="0">
              <a:off x="0" y="0"/>
              <a:ext cx="834353" cy="774162"/>
            </a:xfrm>
            <a:custGeom>
              <a:avLst/>
              <a:gdLst/>
              <a:ahLst/>
              <a:cxnLst/>
              <a:rect r="r" b="b" t="t" l="l"/>
              <a:pathLst>
                <a:path h="774162" w="834353">
                  <a:moveTo>
                    <a:pt x="0" y="0"/>
                  </a:moveTo>
                  <a:lnTo>
                    <a:pt x="834353" y="0"/>
                  </a:lnTo>
                  <a:lnTo>
                    <a:pt x="834353" y="774162"/>
                  </a:lnTo>
                  <a:lnTo>
                    <a:pt x="0" y="774162"/>
                  </a:lnTo>
                  <a:close/>
                </a:path>
              </a:pathLst>
            </a:custGeom>
            <a:gradFill rotWithShape="true">
              <a:gsLst>
                <a:gs pos="0">
                  <a:srgbClr val="1113ED">
                    <a:alpha val="100000"/>
                  </a:srgbClr>
                </a:gs>
                <a:gs pos="100000">
                  <a:srgbClr val="41ECFD">
                    <a:alpha val="100000"/>
                  </a:srgbClr>
                </a:gs>
              </a:gsLst>
              <a:path path="circle">
                <a:fillToRect l="50000" r="50000" t="50000" b="50000"/>
              </a:path>
            </a:gradFill>
          </p:spPr>
        </p:sp>
        <p:sp>
          <p:nvSpPr>
            <p:cNvPr name="TextBox 18" id="18"/>
            <p:cNvSpPr txBox="true"/>
            <p:nvPr/>
          </p:nvSpPr>
          <p:spPr>
            <a:xfrm>
              <a:off x="0" y="-38100"/>
              <a:ext cx="834353" cy="812262"/>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AAU Robotics Msc University Student</a:t>
              </a:r>
            </a:p>
          </p:txBody>
        </p:sp>
      </p:grpSp>
      <p:sp>
        <p:nvSpPr>
          <p:cNvPr name="TextBox 19" id="19"/>
          <p:cNvSpPr txBox="true"/>
          <p:nvPr/>
        </p:nvSpPr>
        <p:spPr>
          <a:xfrm rot="0">
            <a:off x="1564750" y="828675"/>
            <a:ext cx="15158500" cy="1750670"/>
          </a:xfrm>
          <a:prstGeom prst="rect">
            <a:avLst/>
          </a:prstGeom>
        </p:spPr>
        <p:txBody>
          <a:bodyPr anchor="t" rtlCol="false" tIns="0" lIns="0" bIns="0" rIns="0">
            <a:spAutoFit/>
          </a:bodyPr>
          <a:lstStyle/>
          <a:p>
            <a:pPr algn="ctr">
              <a:lnSpc>
                <a:spcPts val="14281"/>
              </a:lnSpc>
            </a:pPr>
            <a:r>
              <a:rPr lang="en-US" sz="10200">
                <a:solidFill>
                  <a:srgbClr val="3FFF46"/>
                </a:solidFill>
                <a:latin typeface="Lato"/>
                <a:ea typeface="Lato"/>
                <a:cs typeface="Lato"/>
                <a:sym typeface="Lato"/>
              </a:rPr>
              <a:t>Our Team</a:t>
            </a:r>
          </a:p>
        </p:txBody>
      </p:sp>
      <p:sp>
        <p:nvSpPr>
          <p:cNvPr name="TextBox 20" id="20"/>
          <p:cNvSpPr txBox="true"/>
          <p:nvPr/>
        </p:nvSpPr>
        <p:spPr>
          <a:xfrm rot="0">
            <a:off x="1948270" y="6082361"/>
            <a:ext cx="2873829" cy="576778"/>
          </a:xfrm>
          <a:prstGeom prst="rect">
            <a:avLst/>
          </a:prstGeom>
        </p:spPr>
        <p:txBody>
          <a:bodyPr anchor="t" rtlCol="false" tIns="0" lIns="0" bIns="0" rIns="0">
            <a:spAutoFit/>
          </a:bodyPr>
          <a:lstStyle/>
          <a:p>
            <a:pPr algn="ctr">
              <a:lnSpc>
                <a:spcPts val="2214"/>
              </a:lnSpc>
            </a:pPr>
            <a:r>
              <a:rPr lang="en-US" b="true" sz="2192" spc="337">
                <a:solidFill>
                  <a:srgbClr val="232E54"/>
                </a:solidFill>
                <a:latin typeface="Lato Bold"/>
                <a:ea typeface="Lato Bold"/>
                <a:cs typeface="Lato Bold"/>
                <a:sym typeface="Lato Bold"/>
              </a:rPr>
              <a:t>Daniel Dharampal</a:t>
            </a:r>
          </a:p>
        </p:txBody>
      </p:sp>
      <p:sp>
        <p:nvSpPr>
          <p:cNvPr name="Freeform 21" id="21"/>
          <p:cNvSpPr/>
          <p:nvPr/>
        </p:nvSpPr>
        <p:spPr>
          <a:xfrm flipH="false" flipV="false" rot="0">
            <a:off x="6996382" y="5957228"/>
            <a:ext cx="4294881" cy="819932"/>
          </a:xfrm>
          <a:custGeom>
            <a:avLst/>
            <a:gdLst/>
            <a:ahLst/>
            <a:cxnLst/>
            <a:rect r="r" b="b" t="t" l="l"/>
            <a:pathLst>
              <a:path h="819932" w="4294881">
                <a:moveTo>
                  <a:pt x="0" y="0"/>
                </a:moveTo>
                <a:lnTo>
                  <a:pt x="4294880" y="0"/>
                </a:lnTo>
                <a:lnTo>
                  <a:pt x="4294880" y="819932"/>
                </a:lnTo>
                <a:lnTo>
                  <a:pt x="0" y="819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7357962" y="6143702"/>
            <a:ext cx="2873829" cy="352425"/>
          </a:xfrm>
          <a:prstGeom prst="rect">
            <a:avLst/>
          </a:prstGeom>
        </p:spPr>
        <p:txBody>
          <a:bodyPr anchor="t" rtlCol="false" tIns="0" lIns="0" bIns="0" rIns="0">
            <a:spAutoFit/>
          </a:bodyPr>
          <a:lstStyle/>
          <a:p>
            <a:pPr algn="ctr">
              <a:lnSpc>
                <a:spcPts val="2750"/>
              </a:lnSpc>
            </a:pPr>
            <a:r>
              <a:rPr lang="en-US" b="true" sz="2292" spc="353">
                <a:solidFill>
                  <a:srgbClr val="232E54"/>
                </a:solidFill>
                <a:latin typeface="Lato Bold"/>
                <a:ea typeface="Lato Bold"/>
                <a:cs typeface="Lato Bold"/>
                <a:sym typeface="Lato Bold"/>
              </a:rPr>
              <a:t>Endri Dibra</a:t>
            </a:r>
          </a:p>
        </p:txBody>
      </p:sp>
      <p:grpSp>
        <p:nvGrpSpPr>
          <p:cNvPr name="Group 23" id="23"/>
          <p:cNvGrpSpPr>
            <a:grpSpLocks noChangeAspect="true"/>
          </p:cNvGrpSpPr>
          <p:nvPr/>
        </p:nvGrpSpPr>
        <p:grpSpPr>
          <a:xfrm rot="0">
            <a:off x="13498866" y="3491342"/>
            <a:ext cx="2175938" cy="2175938"/>
            <a:chOff x="0" y="0"/>
            <a:chExt cx="6350000" cy="6350000"/>
          </a:xfrm>
        </p:grpSpPr>
        <p:sp>
          <p:nvSpPr>
            <p:cNvPr name="Freeform 24" id="24"/>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solidFill>
              <a:srgbClr val="000000">
                <a:alpha val="0"/>
              </a:srgbClr>
            </a:solidFill>
            <a:ln w="12700">
              <a:solidFill>
                <a:srgbClr val="000000"/>
              </a:solidFill>
            </a:ln>
          </p:spPr>
        </p:sp>
        <p:sp>
          <p:nvSpPr>
            <p:cNvPr name="Freeform 25" id="25"/>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26" id="26"/>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27" id="27"/>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name="Group 28" id="28"/>
          <p:cNvGrpSpPr/>
          <p:nvPr/>
        </p:nvGrpSpPr>
        <p:grpSpPr>
          <a:xfrm rot="0">
            <a:off x="13535173" y="3711895"/>
            <a:ext cx="2107413" cy="1955384"/>
            <a:chOff x="0" y="0"/>
            <a:chExt cx="834353" cy="774162"/>
          </a:xfrm>
        </p:grpSpPr>
        <p:sp>
          <p:nvSpPr>
            <p:cNvPr name="Freeform 29" id="29"/>
            <p:cNvSpPr/>
            <p:nvPr/>
          </p:nvSpPr>
          <p:spPr>
            <a:xfrm flipH="false" flipV="false" rot="0">
              <a:off x="0" y="0"/>
              <a:ext cx="834353" cy="774162"/>
            </a:xfrm>
            <a:custGeom>
              <a:avLst/>
              <a:gdLst/>
              <a:ahLst/>
              <a:cxnLst/>
              <a:rect r="r" b="b" t="t" l="l"/>
              <a:pathLst>
                <a:path h="774162" w="834353">
                  <a:moveTo>
                    <a:pt x="0" y="0"/>
                  </a:moveTo>
                  <a:lnTo>
                    <a:pt x="834353" y="0"/>
                  </a:lnTo>
                  <a:lnTo>
                    <a:pt x="834353" y="774162"/>
                  </a:lnTo>
                  <a:lnTo>
                    <a:pt x="0" y="774162"/>
                  </a:lnTo>
                  <a:close/>
                </a:path>
              </a:pathLst>
            </a:custGeom>
            <a:gradFill rotWithShape="true">
              <a:gsLst>
                <a:gs pos="0">
                  <a:srgbClr val="1113ED">
                    <a:alpha val="100000"/>
                  </a:srgbClr>
                </a:gs>
                <a:gs pos="100000">
                  <a:srgbClr val="41ECFD">
                    <a:alpha val="100000"/>
                  </a:srgbClr>
                </a:gs>
              </a:gsLst>
              <a:path path="circle">
                <a:fillToRect l="50000" r="50000" t="50000" b="50000"/>
              </a:path>
            </a:gradFill>
          </p:spPr>
        </p:sp>
        <p:sp>
          <p:nvSpPr>
            <p:cNvPr name="TextBox 30" id="30"/>
            <p:cNvSpPr txBox="true"/>
            <p:nvPr/>
          </p:nvSpPr>
          <p:spPr>
            <a:xfrm>
              <a:off x="0" y="-38100"/>
              <a:ext cx="834353" cy="812262"/>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AAU Robotics Msc University Student</a:t>
              </a:r>
            </a:p>
          </p:txBody>
        </p:sp>
      </p:grpSp>
      <p:sp>
        <p:nvSpPr>
          <p:cNvPr name="Freeform 31" id="31"/>
          <p:cNvSpPr/>
          <p:nvPr/>
        </p:nvSpPr>
        <p:spPr>
          <a:xfrm flipH="false" flipV="false" rot="0">
            <a:off x="12396162" y="5957228"/>
            <a:ext cx="4294881" cy="819932"/>
          </a:xfrm>
          <a:custGeom>
            <a:avLst/>
            <a:gdLst/>
            <a:ahLst/>
            <a:cxnLst/>
            <a:rect r="r" b="b" t="t" l="l"/>
            <a:pathLst>
              <a:path h="819932" w="4294881">
                <a:moveTo>
                  <a:pt x="0" y="0"/>
                </a:moveTo>
                <a:lnTo>
                  <a:pt x="4294881" y="0"/>
                </a:lnTo>
                <a:lnTo>
                  <a:pt x="4294881" y="819932"/>
                </a:lnTo>
                <a:lnTo>
                  <a:pt x="0" y="819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2" id="32"/>
          <p:cNvSpPr txBox="true"/>
          <p:nvPr/>
        </p:nvSpPr>
        <p:spPr>
          <a:xfrm rot="0">
            <a:off x="12800975" y="6175487"/>
            <a:ext cx="2873829" cy="352425"/>
          </a:xfrm>
          <a:prstGeom prst="rect">
            <a:avLst/>
          </a:prstGeom>
        </p:spPr>
        <p:txBody>
          <a:bodyPr anchor="t" rtlCol="false" tIns="0" lIns="0" bIns="0" rIns="0">
            <a:spAutoFit/>
          </a:bodyPr>
          <a:lstStyle/>
          <a:p>
            <a:pPr algn="ctr">
              <a:lnSpc>
                <a:spcPts val="2750"/>
              </a:lnSpc>
            </a:pPr>
            <a:r>
              <a:rPr lang="en-US" b="true" sz="2292" spc="353">
                <a:solidFill>
                  <a:srgbClr val="232E54"/>
                </a:solidFill>
                <a:latin typeface="Lato Bold"/>
                <a:ea typeface="Lato Bold"/>
                <a:cs typeface="Lato Bold"/>
                <a:sym typeface="Lato Bold"/>
              </a:rPr>
              <a:t>Nicklas Deding</a:t>
            </a:r>
          </a:p>
        </p:txBody>
      </p:sp>
      <p:sp>
        <p:nvSpPr>
          <p:cNvPr name="Freeform 33" id="33"/>
          <p:cNvSpPr/>
          <p:nvPr/>
        </p:nvSpPr>
        <p:spPr>
          <a:xfrm flipH="false" flipV="false" rot="0">
            <a:off x="-8197293" y="699123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3187" y="6578532"/>
            <a:ext cx="3126768" cy="3126768"/>
          </a:xfrm>
          <a:custGeom>
            <a:avLst/>
            <a:gdLst/>
            <a:ahLst/>
            <a:cxnLst/>
            <a:rect r="r" b="b" t="t" l="l"/>
            <a:pathLst>
              <a:path h="3126768" w="3126768">
                <a:moveTo>
                  <a:pt x="0" y="0"/>
                </a:moveTo>
                <a:lnTo>
                  <a:pt x="3126769" y="0"/>
                </a:lnTo>
                <a:lnTo>
                  <a:pt x="3126769" y="3126769"/>
                </a:lnTo>
                <a:lnTo>
                  <a:pt x="0" y="3126769"/>
                </a:lnTo>
                <a:lnTo>
                  <a:pt x="0" y="0"/>
                </a:lnTo>
                <a:close/>
              </a:path>
            </a:pathLst>
          </a:custGeom>
          <a:blipFill>
            <a:blip r:embed="rId4"/>
            <a:stretch>
              <a:fillRect l="0" t="0" r="0" b="0"/>
            </a:stretch>
          </a:blipFill>
        </p:spPr>
      </p:sp>
      <p:sp>
        <p:nvSpPr>
          <p:cNvPr name="Freeform 4" id="4"/>
          <p:cNvSpPr/>
          <p:nvPr/>
        </p:nvSpPr>
        <p:spPr>
          <a:xfrm flipH="false" flipV="false" rot="0">
            <a:off x="5649614" y="6578532"/>
            <a:ext cx="3126768" cy="3126768"/>
          </a:xfrm>
          <a:custGeom>
            <a:avLst/>
            <a:gdLst/>
            <a:ahLst/>
            <a:cxnLst/>
            <a:rect r="r" b="b" t="t" l="l"/>
            <a:pathLst>
              <a:path h="3126768" w="3126768">
                <a:moveTo>
                  <a:pt x="0" y="0"/>
                </a:moveTo>
                <a:lnTo>
                  <a:pt x="3126769" y="0"/>
                </a:lnTo>
                <a:lnTo>
                  <a:pt x="3126769" y="3126769"/>
                </a:lnTo>
                <a:lnTo>
                  <a:pt x="0" y="3126769"/>
                </a:lnTo>
                <a:lnTo>
                  <a:pt x="0" y="0"/>
                </a:lnTo>
                <a:close/>
              </a:path>
            </a:pathLst>
          </a:custGeom>
          <a:blipFill>
            <a:blip r:embed="rId5"/>
            <a:stretch>
              <a:fillRect l="0" t="0" r="0" b="0"/>
            </a:stretch>
          </a:blipFill>
        </p:spPr>
      </p:sp>
      <p:sp>
        <p:nvSpPr>
          <p:cNvPr name="Freeform 5" id="5"/>
          <p:cNvSpPr/>
          <p:nvPr/>
        </p:nvSpPr>
        <p:spPr>
          <a:xfrm flipH="false" flipV="false" rot="0">
            <a:off x="9526042" y="6578532"/>
            <a:ext cx="3126768" cy="3126768"/>
          </a:xfrm>
          <a:custGeom>
            <a:avLst/>
            <a:gdLst/>
            <a:ahLst/>
            <a:cxnLst/>
            <a:rect r="r" b="b" t="t" l="l"/>
            <a:pathLst>
              <a:path h="3126768" w="3126768">
                <a:moveTo>
                  <a:pt x="0" y="0"/>
                </a:moveTo>
                <a:lnTo>
                  <a:pt x="3126768" y="0"/>
                </a:lnTo>
                <a:lnTo>
                  <a:pt x="3126768" y="3126769"/>
                </a:lnTo>
                <a:lnTo>
                  <a:pt x="0" y="3126769"/>
                </a:lnTo>
                <a:lnTo>
                  <a:pt x="0" y="0"/>
                </a:lnTo>
                <a:close/>
              </a:path>
            </a:pathLst>
          </a:custGeom>
          <a:blipFill>
            <a:blip r:embed="rId6"/>
            <a:stretch>
              <a:fillRect l="0" t="0" r="0" b="0"/>
            </a:stretch>
          </a:blipFill>
        </p:spPr>
      </p:sp>
      <p:sp>
        <p:nvSpPr>
          <p:cNvPr name="Freeform 6" id="6"/>
          <p:cNvSpPr/>
          <p:nvPr/>
        </p:nvSpPr>
        <p:spPr>
          <a:xfrm flipH="false" flipV="false" rot="0">
            <a:off x="13411994" y="6592957"/>
            <a:ext cx="3112344" cy="3112344"/>
          </a:xfrm>
          <a:custGeom>
            <a:avLst/>
            <a:gdLst/>
            <a:ahLst/>
            <a:cxnLst/>
            <a:rect r="r" b="b" t="t" l="l"/>
            <a:pathLst>
              <a:path h="3112344" w="3112344">
                <a:moveTo>
                  <a:pt x="0" y="0"/>
                </a:moveTo>
                <a:lnTo>
                  <a:pt x="3112344" y="0"/>
                </a:lnTo>
                <a:lnTo>
                  <a:pt x="3112344" y="3112344"/>
                </a:lnTo>
                <a:lnTo>
                  <a:pt x="0" y="3112344"/>
                </a:lnTo>
                <a:lnTo>
                  <a:pt x="0" y="0"/>
                </a:lnTo>
                <a:close/>
              </a:path>
            </a:pathLst>
          </a:custGeom>
          <a:blipFill>
            <a:blip r:embed="rId7"/>
            <a:stretch>
              <a:fillRect l="0" t="0" r="0" b="0"/>
            </a:stretch>
          </a:blipFill>
        </p:spPr>
      </p:sp>
      <p:sp>
        <p:nvSpPr>
          <p:cNvPr name="Freeform 7" id="7"/>
          <p:cNvSpPr/>
          <p:nvPr/>
        </p:nvSpPr>
        <p:spPr>
          <a:xfrm flipH="false" flipV="false" rot="0">
            <a:off x="5220054" y="2166320"/>
            <a:ext cx="3280770" cy="3280770"/>
          </a:xfrm>
          <a:custGeom>
            <a:avLst/>
            <a:gdLst/>
            <a:ahLst/>
            <a:cxnLst/>
            <a:rect r="r" b="b" t="t" l="l"/>
            <a:pathLst>
              <a:path h="3280770" w="3280770">
                <a:moveTo>
                  <a:pt x="0" y="0"/>
                </a:moveTo>
                <a:lnTo>
                  <a:pt x="3280770" y="0"/>
                </a:lnTo>
                <a:lnTo>
                  <a:pt x="3280770" y="3280770"/>
                </a:lnTo>
                <a:lnTo>
                  <a:pt x="0" y="3280770"/>
                </a:lnTo>
                <a:lnTo>
                  <a:pt x="0" y="0"/>
                </a:lnTo>
                <a:close/>
              </a:path>
            </a:pathLst>
          </a:custGeom>
          <a:blipFill>
            <a:blip r:embed="rId8"/>
            <a:stretch>
              <a:fillRect l="0" t="0" r="0" b="0"/>
            </a:stretch>
          </a:blipFill>
        </p:spPr>
      </p:sp>
      <p:sp>
        <p:nvSpPr>
          <p:cNvPr name="Freeform 8" id="8"/>
          <p:cNvSpPr/>
          <p:nvPr/>
        </p:nvSpPr>
        <p:spPr>
          <a:xfrm flipH="false" flipV="false" rot="0">
            <a:off x="9789640" y="2166320"/>
            <a:ext cx="3280770" cy="3280770"/>
          </a:xfrm>
          <a:custGeom>
            <a:avLst/>
            <a:gdLst/>
            <a:ahLst/>
            <a:cxnLst/>
            <a:rect r="r" b="b" t="t" l="l"/>
            <a:pathLst>
              <a:path h="3280770" w="3280770">
                <a:moveTo>
                  <a:pt x="0" y="0"/>
                </a:moveTo>
                <a:lnTo>
                  <a:pt x="3280770" y="0"/>
                </a:lnTo>
                <a:lnTo>
                  <a:pt x="3280770" y="3280770"/>
                </a:lnTo>
                <a:lnTo>
                  <a:pt x="0" y="3280770"/>
                </a:lnTo>
                <a:lnTo>
                  <a:pt x="0" y="0"/>
                </a:lnTo>
                <a:close/>
              </a:path>
            </a:pathLst>
          </a:custGeom>
          <a:blipFill>
            <a:blip r:embed="rId9"/>
            <a:stretch>
              <a:fillRect l="0" t="0" r="0" b="0"/>
            </a:stretch>
          </a:blipFill>
        </p:spPr>
      </p:sp>
      <p:sp>
        <p:nvSpPr>
          <p:cNvPr name="TextBox 9" id="9"/>
          <p:cNvSpPr txBox="true"/>
          <p:nvPr/>
        </p:nvSpPr>
        <p:spPr>
          <a:xfrm rot="0">
            <a:off x="650468" y="659014"/>
            <a:ext cx="9139172"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IMPLEMENTATION [6]</a:t>
            </a:r>
          </a:p>
        </p:txBody>
      </p:sp>
      <p:sp>
        <p:nvSpPr>
          <p:cNvPr name="TextBox 10" id="10"/>
          <p:cNvSpPr txBox="true"/>
          <p:nvPr/>
        </p:nvSpPr>
        <p:spPr>
          <a:xfrm rot="0">
            <a:off x="2963443" y="5811407"/>
            <a:ext cx="863562"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50 x 50</a:t>
            </a:r>
          </a:p>
        </p:txBody>
      </p:sp>
      <p:sp>
        <p:nvSpPr>
          <p:cNvPr name="TextBox 11" id="11"/>
          <p:cNvSpPr txBox="true"/>
          <p:nvPr/>
        </p:nvSpPr>
        <p:spPr>
          <a:xfrm rot="0">
            <a:off x="6646036" y="5811407"/>
            <a:ext cx="1133926"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100 x 100</a:t>
            </a:r>
          </a:p>
        </p:txBody>
      </p:sp>
      <p:sp>
        <p:nvSpPr>
          <p:cNvPr name="TextBox 12" id="12"/>
          <p:cNvSpPr txBox="true"/>
          <p:nvPr/>
        </p:nvSpPr>
        <p:spPr>
          <a:xfrm rot="0">
            <a:off x="10488946" y="5811407"/>
            <a:ext cx="1194007"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150 x 150</a:t>
            </a:r>
          </a:p>
        </p:txBody>
      </p:sp>
      <p:sp>
        <p:nvSpPr>
          <p:cNvPr name="TextBox 13" id="13"/>
          <p:cNvSpPr txBox="true"/>
          <p:nvPr/>
        </p:nvSpPr>
        <p:spPr>
          <a:xfrm rot="0">
            <a:off x="14317351" y="5811407"/>
            <a:ext cx="1283100"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200 x 200</a:t>
            </a:r>
          </a:p>
        </p:txBody>
      </p:sp>
      <p:sp>
        <p:nvSpPr>
          <p:cNvPr name="TextBox 14" id="14"/>
          <p:cNvSpPr txBox="true"/>
          <p:nvPr/>
        </p:nvSpPr>
        <p:spPr>
          <a:xfrm rot="0">
            <a:off x="6218889" y="1577917"/>
            <a:ext cx="1283100"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250 x 250</a:t>
            </a:r>
          </a:p>
        </p:txBody>
      </p:sp>
      <p:sp>
        <p:nvSpPr>
          <p:cNvPr name="TextBox 15" id="15"/>
          <p:cNvSpPr txBox="true"/>
          <p:nvPr/>
        </p:nvSpPr>
        <p:spPr>
          <a:xfrm rot="0">
            <a:off x="10788475" y="1577917"/>
            <a:ext cx="1283100"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450 x 450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0371" y="6592957"/>
            <a:ext cx="3126768" cy="3126768"/>
          </a:xfrm>
          <a:custGeom>
            <a:avLst/>
            <a:gdLst/>
            <a:ahLst/>
            <a:cxnLst/>
            <a:rect r="r" b="b" t="t" l="l"/>
            <a:pathLst>
              <a:path h="3126768" w="3126768">
                <a:moveTo>
                  <a:pt x="0" y="0"/>
                </a:moveTo>
                <a:lnTo>
                  <a:pt x="3126768" y="0"/>
                </a:lnTo>
                <a:lnTo>
                  <a:pt x="3126768" y="3126769"/>
                </a:lnTo>
                <a:lnTo>
                  <a:pt x="0" y="3126769"/>
                </a:lnTo>
                <a:lnTo>
                  <a:pt x="0" y="0"/>
                </a:lnTo>
                <a:close/>
              </a:path>
            </a:pathLst>
          </a:custGeom>
          <a:blipFill>
            <a:blip r:embed="rId4"/>
            <a:stretch>
              <a:fillRect l="0" t="0" r="0" b="0"/>
            </a:stretch>
          </a:blipFill>
        </p:spPr>
      </p:sp>
      <p:sp>
        <p:nvSpPr>
          <p:cNvPr name="Freeform 4" id="4"/>
          <p:cNvSpPr/>
          <p:nvPr/>
        </p:nvSpPr>
        <p:spPr>
          <a:xfrm flipH="false" flipV="false" rot="0">
            <a:off x="5649614" y="6592957"/>
            <a:ext cx="3126768" cy="3126768"/>
          </a:xfrm>
          <a:custGeom>
            <a:avLst/>
            <a:gdLst/>
            <a:ahLst/>
            <a:cxnLst/>
            <a:rect r="r" b="b" t="t" l="l"/>
            <a:pathLst>
              <a:path h="3126768" w="3126768">
                <a:moveTo>
                  <a:pt x="0" y="0"/>
                </a:moveTo>
                <a:lnTo>
                  <a:pt x="3126769" y="0"/>
                </a:lnTo>
                <a:lnTo>
                  <a:pt x="3126769" y="3126769"/>
                </a:lnTo>
                <a:lnTo>
                  <a:pt x="0" y="3126769"/>
                </a:lnTo>
                <a:lnTo>
                  <a:pt x="0" y="0"/>
                </a:lnTo>
                <a:close/>
              </a:path>
            </a:pathLst>
          </a:custGeom>
          <a:blipFill>
            <a:blip r:embed="rId5"/>
            <a:stretch>
              <a:fillRect l="0" t="0" r="0" b="0"/>
            </a:stretch>
          </a:blipFill>
        </p:spPr>
      </p:sp>
      <p:sp>
        <p:nvSpPr>
          <p:cNvPr name="Freeform 5" id="5"/>
          <p:cNvSpPr/>
          <p:nvPr/>
        </p:nvSpPr>
        <p:spPr>
          <a:xfrm flipH="false" flipV="false" rot="0">
            <a:off x="9521537" y="6592957"/>
            <a:ext cx="3126768" cy="3126768"/>
          </a:xfrm>
          <a:custGeom>
            <a:avLst/>
            <a:gdLst/>
            <a:ahLst/>
            <a:cxnLst/>
            <a:rect r="r" b="b" t="t" l="l"/>
            <a:pathLst>
              <a:path h="3126768" w="3126768">
                <a:moveTo>
                  <a:pt x="0" y="0"/>
                </a:moveTo>
                <a:lnTo>
                  <a:pt x="3126769" y="0"/>
                </a:lnTo>
                <a:lnTo>
                  <a:pt x="3126769" y="3126769"/>
                </a:lnTo>
                <a:lnTo>
                  <a:pt x="0" y="3126769"/>
                </a:lnTo>
                <a:lnTo>
                  <a:pt x="0" y="0"/>
                </a:lnTo>
                <a:close/>
              </a:path>
            </a:pathLst>
          </a:custGeom>
          <a:blipFill>
            <a:blip r:embed="rId6"/>
            <a:stretch>
              <a:fillRect l="0" t="0" r="0" b="0"/>
            </a:stretch>
          </a:blipFill>
        </p:spPr>
      </p:sp>
      <p:sp>
        <p:nvSpPr>
          <p:cNvPr name="Freeform 6" id="6"/>
          <p:cNvSpPr/>
          <p:nvPr/>
        </p:nvSpPr>
        <p:spPr>
          <a:xfrm flipH="false" flipV="false" rot="0">
            <a:off x="13391256" y="6592957"/>
            <a:ext cx="3126768" cy="3126768"/>
          </a:xfrm>
          <a:custGeom>
            <a:avLst/>
            <a:gdLst/>
            <a:ahLst/>
            <a:cxnLst/>
            <a:rect r="r" b="b" t="t" l="l"/>
            <a:pathLst>
              <a:path h="3126768" w="3126768">
                <a:moveTo>
                  <a:pt x="0" y="0"/>
                </a:moveTo>
                <a:lnTo>
                  <a:pt x="3126768" y="0"/>
                </a:lnTo>
                <a:lnTo>
                  <a:pt x="3126768" y="3126769"/>
                </a:lnTo>
                <a:lnTo>
                  <a:pt x="0" y="3126769"/>
                </a:lnTo>
                <a:lnTo>
                  <a:pt x="0" y="0"/>
                </a:lnTo>
                <a:close/>
              </a:path>
            </a:pathLst>
          </a:custGeom>
          <a:blipFill>
            <a:blip r:embed="rId7"/>
            <a:stretch>
              <a:fillRect l="0" t="0" r="0" b="0"/>
            </a:stretch>
          </a:blipFill>
        </p:spPr>
      </p:sp>
      <p:sp>
        <p:nvSpPr>
          <p:cNvPr name="Freeform 7" id="7"/>
          <p:cNvSpPr/>
          <p:nvPr/>
        </p:nvSpPr>
        <p:spPr>
          <a:xfrm flipH="false" flipV="false" rot="0">
            <a:off x="5220054" y="2166320"/>
            <a:ext cx="3280770" cy="3280770"/>
          </a:xfrm>
          <a:custGeom>
            <a:avLst/>
            <a:gdLst/>
            <a:ahLst/>
            <a:cxnLst/>
            <a:rect r="r" b="b" t="t" l="l"/>
            <a:pathLst>
              <a:path h="3280770" w="3280770">
                <a:moveTo>
                  <a:pt x="0" y="0"/>
                </a:moveTo>
                <a:lnTo>
                  <a:pt x="3280770" y="0"/>
                </a:lnTo>
                <a:lnTo>
                  <a:pt x="3280770" y="3280770"/>
                </a:lnTo>
                <a:lnTo>
                  <a:pt x="0" y="3280770"/>
                </a:lnTo>
                <a:lnTo>
                  <a:pt x="0" y="0"/>
                </a:lnTo>
                <a:close/>
              </a:path>
            </a:pathLst>
          </a:custGeom>
          <a:blipFill>
            <a:blip r:embed="rId8"/>
            <a:stretch>
              <a:fillRect l="0" t="0" r="0" b="0"/>
            </a:stretch>
          </a:blipFill>
        </p:spPr>
      </p:sp>
      <p:sp>
        <p:nvSpPr>
          <p:cNvPr name="Freeform 8" id="8"/>
          <p:cNvSpPr/>
          <p:nvPr/>
        </p:nvSpPr>
        <p:spPr>
          <a:xfrm flipH="false" flipV="false" rot="0">
            <a:off x="9789640" y="2166320"/>
            <a:ext cx="3280770" cy="3280770"/>
          </a:xfrm>
          <a:custGeom>
            <a:avLst/>
            <a:gdLst/>
            <a:ahLst/>
            <a:cxnLst/>
            <a:rect r="r" b="b" t="t" l="l"/>
            <a:pathLst>
              <a:path h="3280770" w="3280770">
                <a:moveTo>
                  <a:pt x="0" y="0"/>
                </a:moveTo>
                <a:lnTo>
                  <a:pt x="3280770" y="0"/>
                </a:lnTo>
                <a:lnTo>
                  <a:pt x="3280770" y="3280770"/>
                </a:lnTo>
                <a:lnTo>
                  <a:pt x="0" y="3280770"/>
                </a:lnTo>
                <a:lnTo>
                  <a:pt x="0" y="0"/>
                </a:lnTo>
                <a:close/>
              </a:path>
            </a:pathLst>
          </a:custGeom>
          <a:blipFill>
            <a:blip r:embed="rId9"/>
            <a:stretch>
              <a:fillRect l="0" t="0" r="0" b="0"/>
            </a:stretch>
          </a:blipFill>
        </p:spPr>
      </p:sp>
      <p:sp>
        <p:nvSpPr>
          <p:cNvPr name="TextBox 9" id="9"/>
          <p:cNvSpPr txBox="true"/>
          <p:nvPr/>
        </p:nvSpPr>
        <p:spPr>
          <a:xfrm rot="0">
            <a:off x="657292" y="566743"/>
            <a:ext cx="9870509"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IMPLEMENTATION [7]</a:t>
            </a:r>
          </a:p>
        </p:txBody>
      </p:sp>
      <p:sp>
        <p:nvSpPr>
          <p:cNvPr name="TextBox 10" id="10"/>
          <p:cNvSpPr txBox="true"/>
          <p:nvPr/>
        </p:nvSpPr>
        <p:spPr>
          <a:xfrm rot="0">
            <a:off x="2963443" y="5811407"/>
            <a:ext cx="863562"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50 x 50</a:t>
            </a:r>
          </a:p>
        </p:txBody>
      </p:sp>
      <p:sp>
        <p:nvSpPr>
          <p:cNvPr name="TextBox 11" id="11"/>
          <p:cNvSpPr txBox="true"/>
          <p:nvPr/>
        </p:nvSpPr>
        <p:spPr>
          <a:xfrm rot="0">
            <a:off x="6646036" y="5811407"/>
            <a:ext cx="1133926"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100 x 100</a:t>
            </a:r>
          </a:p>
        </p:txBody>
      </p:sp>
      <p:sp>
        <p:nvSpPr>
          <p:cNvPr name="TextBox 12" id="12"/>
          <p:cNvSpPr txBox="true"/>
          <p:nvPr/>
        </p:nvSpPr>
        <p:spPr>
          <a:xfrm rot="0">
            <a:off x="10488946" y="5811407"/>
            <a:ext cx="1194007"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150 x 150</a:t>
            </a:r>
          </a:p>
        </p:txBody>
      </p:sp>
      <p:sp>
        <p:nvSpPr>
          <p:cNvPr name="TextBox 13" id="13"/>
          <p:cNvSpPr txBox="true"/>
          <p:nvPr/>
        </p:nvSpPr>
        <p:spPr>
          <a:xfrm rot="0">
            <a:off x="14317351" y="5811407"/>
            <a:ext cx="1283100"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200 x 200</a:t>
            </a:r>
          </a:p>
        </p:txBody>
      </p:sp>
      <p:sp>
        <p:nvSpPr>
          <p:cNvPr name="TextBox 14" id="14"/>
          <p:cNvSpPr txBox="true"/>
          <p:nvPr/>
        </p:nvSpPr>
        <p:spPr>
          <a:xfrm rot="0">
            <a:off x="6218889" y="1577917"/>
            <a:ext cx="1283100"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250 x 250</a:t>
            </a:r>
          </a:p>
        </p:txBody>
      </p:sp>
      <p:sp>
        <p:nvSpPr>
          <p:cNvPr name="TextBox 15" id="15"/>
          <p:cNvSpPr txBox="true"/>
          <p:nvPr/>
        </p:nvSpPr>
        <p:spPr>
          <a:xfrm rot="0">
            <a:off x="10788475" y="1577917"/>
            <a:ext cx="1283100" cy="469590"/>
          </a:xfrm>
          <a:prstGeom prst="rect">
            <a:avLst/>
          </a:prstGeom>
        </p:spPr>
        <p:txBody>
          <a:bodyPr anchor="t" rtlCol="false" tIns="0" lIns="0" bIns="0" rIns="0">
            <a:spAutoFit/>
          </a:bodyPr>
          <a:lstStyle/>
          <a:p>
            <a:pPr algn="l">
              <a:lnSpc>
                <a:spcPts val="4179"/>
              </a:lnSpc>
            </a:pPr>
            <a:r>
              <a:rPr lang="en-US" sz="1990" spc="-19" b="true">
                <a:solidFill>
                  <a:srgbClr val="3FFF46"/>
                </a:solidFill>
                <a:latin typeface="Lato Bold"/>
                <a:ea typeface="Lato Bold"/>
                <a:cs typeface="Lato Bold"/>
                <a:sym typeface="Lato Bold"/>
              </a:rPr>
              <a:t>450 x 450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0876" y="6131927"/>
            <a:ext cx="3563997" cy="3563997"/>
          </a:xfrm>
          <a:custGeom>
            <a:avLst/>
            <a:gdLst/>
            <a:ahLst/>
            <a:cxnLst/>
            <a:rect r="r" b="b" t="t" l="l"/>
            <a:pathLst>
              <a:path h="3563997" w="3563997">
                <a:moveTo>
                  <a:pt x="0" y="0"/>
                </a:moveTo>
                <a:lnTo>
                  <a:pt x="3563998" y="0"/>
                </a:lnTo>
                <a:lnTo>
                  <a:pt x="3563998" y="3563997"/>
                </a:lnTo>
                <a:lnTo>
                  <a:pt x="0" y="3563997"/>
                </a:lnTo>
                <a:lnTo>
                  <a:pt x="0" y="0"/>
                </a:lnTo>
                <a:close/>
              </a:path>
            </a:pathLst>
          </a:custGeom>
          <a:blipFill>
            <a:blip r:embed="rId4"/>
            <a:stretch>
              <a:fillRect l="0" t="0" r="0" b="0"/>
            </a:stretch>
          </a:blipFill>
        </p:spPr>
      </p:sp>
      <p:sp>
        <p:nvSpPr>
          <p:cNvPr name="Freeform 4" id="4"/>
          <p:cNvSpPr/>
          <p:nvPr/>
        </p:nvSpPr>
        <p:spPr>
          <a:xfrm flipH="false" flipV="false" rot="0">
            <a:off x="5217331" y="6131927"/>
            <a:ext cx="3563997" cy="3563997"/>
          </a:xfrm>
          <a:custGeom>
            <a:avLst/>
            <a:gdLst/>
            <a:ahLst/>
            <a:cxnLst/>
            <a:rect r="r" b="b" t="t" l="l"/>
            <a:pathLst>
              <a:path h="3563997" w="3563997">
                <a:moveTo>
                  <a:pt x="0" y="0"/>
                </a:moveTo>
                <a:lnTo>
                  <a:pt x="3563998" y="0"/>
                </a:lnTo>
                <a:lnTo>
                  <a:pt x="3563998" y="3563997"/>
                </a:lnTo>
                <a:lnTo>
                  <a:pt x="0" y="3563997"/>
                </a:lnTo>
                <a:lnTo>
                  <a:pt x="0" y="0"/>
                </a:lnTo>
                <a:close/>
              </a:path>
            </a:pathLst>
          </a:custGeom>
          <a:blipFill>
            <a:blip r:embed="rId5"/>
            <a:stretch>
              <a:fillRect l="0" t="0" r="0" b="0"/>
            </a:stretch>
          </a:blipFill>
        </p:spPr>
      </p:sp>
      <p:sp>
        <p:nvSpPr>
          <p:cNvPr name="Freeform 5" id="5"/>
          <p:cNvSpPr/>
          <p:nvPr/>
        </p:nvSpPr>
        <p:spPr>
          <a:xfrm flipH="false" flipV="false" rot="0">
            <a:off x="9505229" y="6131927"/>
            <a:ext cx="3563997" cy="3563997"/>
          </a:xfrm>
          <a:custGeom>
            <a:avLst/>
            <a:gdLst/>
            <a:ahLst/>
            <a:cxnLst/>
            <a:rect r="r" b="b" t="t" l="l"/>
            <a:pathLst>
              <a:path h="3563997" w="3563997">
                <a:moveTo>
                  <a:pt x="0" y="0"/>
                </a:moveTo>
                <a:lnTo>
                  <a:pt x="3563997" y="0"/>
                </a:lnTo>
                <a:lnTo>
                  <a:pt x="3563997" y="3563997"/>
                </a:lnTo>
                <a:lnTo>
                  <a:pt x="0" y="3563997"/>
                </a:lnTo>
                <a:lnTo>
                  <a:pt x="0" y="0"/>
                </a:lnTo>
                <a:close/>
              </a:path>
            </a:pathLst>
          </a:custGeom>
          <a:blipFill>
            <a:blip r:embed="rId6"/>
            <a:stretch>
              <a:fillRect l="0" t="0" r="0" b="0"/>
            </a:stretch>
          </a:blipFill>
        </p:spPr>
      </p:sp>
      <p:sp>
        <p:nvSpPr>
          <p:cNvPr name="Freeform 6" id="6"/>
          <p:cNvSpPr/>
          <p:nvPr/>
        </p:nvSpPr>
        <p:spPr>
          <a:xfrm flipH="false" flipV="false" rot="0">
            <a:off x="13793126" y="6131927"/>
            <a:ext cx="3563997" cy="3563997"/>
          </a:xfrm>
          <a:custGeom>
            <a:avLst/>
            <a:gdLst/>
            <a:ahLst/>
            <a:cxnLst/>
            <a:rect r="r" b="b" t="t" l="l"/>
            <a:pathLst>
              <a:path h="3563997" w="3563997">
                <a:moveTo>
                  <a:pt x="0" y="0"/>
                </a:moveTo>
                <a:lnTo>
                  <a:pt x="3563998" y="0"/>
                </a:lnTo>
                <a:lnTo>
                  <a:pt x="3563998" y="3563997"/>
                </a:lnTo>
                <a:lnTo>
                  <a:pt x="0" y="3563997"/>
                </a:lnTo>
                <a:lnTo>
                  <a:pt x="0" y="0"/>
                </a:lnTo>
                <a:close/>
              </a:path>
            </a:pathLst>
          </a:custGeom>
          <a:blipFill>
            <a:blip r:embed="rId7"/>
            <a:stretch>
              <a:fillRect l="0" t="0" r="0" b="0"/>
            </a:stretch>
          </a:blipFill>
        </p:spPr>
      </p:sp>
      <p:sp>
        <p:nvSpPr>
          <p:cNvPr name="TextBox 7" id="7"/>
          <p:cNvSpPr txBox="true"/>
          <p:nvPr/>
        </p:nvSpPr>
        <p:spPr>
          <a:xfrm rot="0">
            <a:off x="1028700" y="1076325"/>
            <a:ext cx="9102605"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IMPLEMENTATION [8]</a:t>
            </a:r>
          </a:p>
        </p:txBody>
      </p:sp>
      <p:sp>
        <p:nvSpPr>
          <p:cNvPr name="TextBox 8" id="8"/>
          <p:cNvSpPr txBox="true"/>
          <p:nvPr/>
        </p:nvSpPr>
        <p:spPr>
          <a:xfrm rot="0">
            <a:off x="1028700" y="2453108"/>
            <a:ext cx="7795201" cy="1211580"/>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Testing the algorithms in different background scenes, to evaluate their robustness and generalization</a:t>
            </a:r>
          </a:p>
        </p:txBody>
      </p:sp>
      <p:sp>
        <p:nvSpPr>
          <p:cNvPr name="TextBox 9" id="9"/>
          <p:cNvSpPr txBox="true"/>
          <p:nvPr/>
        </p:nvSpPr>
        <p:spPr>
          <a:xfrm rot="0">
            <a:off x="1981975" y="5263468"/>
            <a:ext cx="1461799"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Urban Road</a:t>
            </a:r>
          </a:p>
        </p:txBody>
      </p:sp>
      <p:sp>
        <p:nvSpPr>
          <p:cNvPr name="TextBox 10" id="10"/>
          <p:cNvSpPr txBox="true"/>
          <p:nvPr/>
        </p:nvSpPr>
        <p:spPr>
          <a:xfrm rot="0">
            <a:off x="6358166" y="5263468"/>
            <a:ext cx="1282328"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Laboratory</a:t>
            </a:r>
          </a:p>
        </p:txBody>
      </p:sp>
      <p:sp>
        <p:nvSpPr>
          <p:cNvPr name="TextBox 11" id="11"/>
          <p:cNvSpPr txBox="true"/>
          <p:nvPr/>
        </p:nvSpPr>
        <p:spPr>
          <a:xfrm rot="0">
            <a:off x="10810579" y="5263468"/>
            <a:ext cx="953297"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Nature</a:t>
            </a:r>
          </a:p>
        </p:txBody>
      </p:sp>
      <p:sp>
        <p:nvSpPr>
          <p:cNvPr name="TextBox 12" id="12"/>
          <p:cNvSpPr txBox="true"/>
          <p:nvPr/>
        </p:nvSpPr>
        <p:spPr>
          <a:xfrm rot="0">
            <a:off x="14933961" y="5263468"/>
            <a:ext cx="1401975"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Playground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6531808"/>
            <a:ext cx="3178479" cy="3178479"/>
          </a:xfrm>
          <a:custGeom>
            <a:avLst/>
            <a:gdLst/>
            <a:ahLst/>
            <a:cxnLst/>
            <a:rect r="r" b="b" t="t" l="l"/>
            <a:pathLst>
              <a:path h="3178479" w="3178479">
                <a:moveTo>
                  <a:pt x="0" y="0"/>
                </a:moveTo>
                <a:lnTo>
                  <a:pt x="3178479" y="0"/>
                </a:lnTo>
                <a:lnTo>
                  <a:pt x="3178479" y="3178479"/>
                </a:lnTo>
                <a:lnTo>
                  <a:pt x="0" y="3178479"/>
                </a:lnTo>
                <a:lnTo>
                  <a:pt x="0" y="0"/>
                </a:lnTo>
                <a:close/>
              </a:path>
            </a:pathLst>
          </a:custGeom>
          <a:blipFill>
            <a:blip r:embed="rId4"/>
            <a:stretch>
              <a:fillRect l="0" t="0" r="0" b="0"/>
            </a:stretch>
          </a:blipFill>
        </p:spPr>
      </p:sp>
      <p:sp>
        <p:nvSpPr>
          <p:cNvPr name="Freeform 4" id="4"/>
          <p:cNvSpPr/>
          <p:nvPr/>
        </p:nvSpPr>
        <p:spPr>
          <a:xfrm flipH="false" flipV="false" rot="0">
            <a:off x="5086350" y="6531808"/>
            <a:ext cx="3167650" cy="3178479"/>
          </a:xfrm>
          <a:custGeom>
            <a:avLst/>
            <a:gdLst/>
            <a:ahLst/>
            <a:cxnLst/>
            <a:rect r="r" b="b" t="t" l="l"/>
            <a:pathLst>
              <a:path h="3178479" w="3167650">
                <a:moveTo>
                  <a:pt x="0" y="0"/>
                </a:moveTo>
                <a:lnTo>
                  <a:pt x="3167650" y="0"/>
                </a:lnTo>
                <a:lnTo>
                  <a:pt x="3167650" y="3178479"/>
                </a:lnTo>
                <a:lnTo>
                  <a:pt x="0" y="3178479"/>
                </a:lnTo>
                <a:lnTo>
                  <a:pt x="0" y="0"/>
                </a:lnTo>
                <a:close/>
              </a:path>
            </a:pathLst>
          </a:custGeom>
          <a:blipFill>
            <a:blip r:embed="rId5"/>
            <a:stretch>
              <a:fillRect l="0" t="0" r="0" b="0"/>
            </a:stretch>
          </a:blipFill>
        </p:spPr>
      </p:sp>
      <p:sp>
        <p:nvSpPr>
          <p:cNvPr name="Freeform 5" id="5"/>
          <p:cNvSpPr/>
          <p:nvPr/>
        </p:nvSpPr>
        <p:spPr>
          <a:xfrm flipH="false" flipV="false" rot="0">
            <a:off x="9130300" y="6531808"/>
            <a:ext cx="3201919" cy="3178479"/>
          </a:xfrm>
          <a:custGeom>
            <a:avLst/>
            <a:gdLst/>
            <a:ahLst/>
            <a:cxnLst/>
            <a:rect r="r" b="b" t="t" l="l"/>
            <a:pathLst>
              <a:path h="3178479" w="3201919">
                <a:moveTo>
                  <a:pt x="0" y="0"/>
                </a:moveTo>
                <a:lnTo>
                  <a:pt x="3201919" y="0"/>
                </a:lnTo>
                <a:lnTo>
                  <a:pt x="3201919" y="3178479"/>
                </a:lnTo>
                <a:lnTo>
                  <a:pt x="0" y="3178479"/>
                </a:lnTo>
                <a:lnTo>
                  <a:pt x="0" y="0"/>
                </a:lnTo>
                <a:close/>
              </a:path>
            </a:pathLst>
          </a:custGeom>
          <a:blipFill>
            <a:blip r:embed="rId6"/>
            <a:stretch>
              <a:fillRect l="0" t="0" r="0" b="0"/>
            </a:stretch>
          </a:blipFill>
        </p:spPr>
      </p:sp>
      <p:sp>
        <p:nvSpPr>
          <p:cNvPr name="Freeform 6" id="6"/>
          <p:cNvSpPr/>
          <p:nvPr/>
        </p:nvSpPr>
        <p:spPr>
          <a:xfrm flipH="false" flipV="false" rot="0">
            <a:off x="13153892" y="6531808"/>
            <a:ext cx="3267930" cy="3178479"/>
          </a:xfrm>
          <a:custGeom>
            <a:avLst/>
            <a:gdLst/>
            <a:ahLst/>
            <a:cxnLst/>
            <a:rect r="r" b="b" t="t" l="l"/>
            <a:pathLst>
              <a:path h="3178479" w="3267930">
                <a:moveTo>
                  <a:pt x="0" y="0"/>
                </a:moveTo>
                <a:lnTo>
                  <a:pt x="3267930" y="0"/>
                </a:lnTo>
                <a:lnTo>
                  <a:pt x="3267930" y="3178479"/>
                </a:lnTo>
                <a:lnTo>
                  <a:pt x="0" y="3178479"/>
                </a:lnTo>
                <a:lnTo>
                  <a:pt x="0" y="0"/>
                </a:lnTo>
                <a:close/>
              </a:path>
            </a:pathLst>
          </a:custGeom>
          <a:blipFill>
            <a:blip r:embed="rId7"/>
            <a:stretch>
              <a:fillRect l="0" t="0" r="0" b="0"/>
            </a:stretch>
          </a:blipFill>
        </p:spPr>
      </p:sp>
      <p:sp>
        <p:nvSpPr>
          <p:cNvPr name="Freeform 7" id="7"/>
          <p:cNvSpPr/>
          <p:nvPr/>
        </p:nvSpPr>
        <p:spPr>
          <a:xfrm flipH="false" flipV="false" rot="0">
            <a:off x="13153892" y="2588021"/>
            <a:ext cx="3267930" cy="3267930"/>
          </a:xfrm>
          <a:custGeom>
            <a:avLst/>
            <a:gdLst/>
            <a:ahLst/>
            <a:cxnLst/>
            <a:rect r="r" b="b" t="t" l="l"/>
            <a:pathLst>
              <a:path h="3267930" w="3267930">
                <a:moveTo>
                  <a:pt x="0" y="0"/>
                </a:moveTo>
                <a:lnTo>
                  <a:pt x="3267930" y="0"/>
                </a:lnTo>
                <a:lnTo>
                  <a:pt x="3267930" y="3267930"/>
                </a:lnTo>
                <a:lnTo>
                  <a:pt x="0" y="3267930"/>
                </a:lnTo>
                <a:lnTo>
                  <a:pt x="0" y="0"/>
                </a:lnTo>
                <a:close/>
              </a:path>
            </a:pathLst>
          </a:custGeom>
          <a:blipFill>
            <a:blip r:embed="rId8"/>
            <a:stretch>
              <a:fillRect l="0" t="0" r="0" b="0"/>
            </a:stretch>
          </a:blipFill>
        </p:spPr>
      </p:sp>
      <p:sp>
        <p:nvSpPr>
          <p:cNvPr name="TextBox 8" id="8"/>
          <p:cNvSpPr txBox="true"/>
          <p:nvPr/>
        </p:nvSpPr>
        <p:spPr>
          <a:xfrm rot="0">
            <a:off x="1028700" y="1076325"/>
            <a:ext cx="9285439"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IMPLEMENTATION [9]</a:t>
            </a:r>
          </a:p>
        </p:txBody>
      </p:sp>
      <p:sp>
        <p:nvSpPr>
          <p:cNvPr name="TextBox 9" id="9"/>
          <p:cNvSpPr txBox="true"/>
          <p:nvPr/>
        </p:nvSpPr>
        <p:spPr>
          <a:xfrm rot="0">
            <a:off x="1028700" y="2453108"/>
            <a:ext cx="8115300" cy="2487930"/>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Finally we compare our results with other LLMs like ChatGPT-5, Gemini-2.5-Flash, Grok-4, Claude-Sonnet-4, to evaluate our design and development with strong and rich in data LLMs/VLMs</a:t>
            </a:r>
          </a:p>
        </p:txBody>
      </p:sp>
      <p:sp>
        <p:nvSpPr>
          <p:cNvPr name="TextBox 10" id="10"/>
          <p:cNvSpPr txBox="true"/>
          <p:nvPr/>
        </p:nvSpPr>
        <p:spPr>
          <a:xfrm rot="0">
            <a:off x="1887040" y="5674976"/>
            <a:ext cx="1461799"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ChatGPT</a:t>
            </a:r>
          </a:p>
        </p:txBody>
      </p:sp>
      <p:sp>
        <p:nvSpPr>
          <p:cNvPr name="TextBox 11" id="11"/>
          <p:cNvSpPr txBox="true"/>
          <p:nvPr/>
        </p:nvSpPr>
        <p:spPr>
          <a:xfrm rot="0">
            <a:off x="6264094" y="5674976"/>
            <a:ext cx="1461799"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Claude</a:t>
            </a:r>
          </a:p>
        </p:txBody>
      </p:sp>
      <p:sp>
        <p:nvSpPr>
          <p:cNvPr name="TextBox 12" id="12"/>
          <p:cNvSpPr txBox="true"/>
          <p:nvPr/>
        </p:nvSpPr>
        <p:spPr>
          <a:xfrm rot="0">
            <a:off x="10314139" y="5674976"/>
            <a:ext cx="1461799"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Claude</a:t>
            </a:r>
          </a:p>
        </p:txBody>
      </p:sp>
      <p:sp>
        <p:nvSpPr>
          <p:cNvPr name="TextBox 13" id="13"/>
          <p:cNvSpPr txBox="true"/>
          <p:nvPr/>
        </p:nvSpPr>
        <p:spPr>
          <a:xfrm rot="0">
            <a:off x="14366739" y="5856136"/>
            <a:ext cx="1461799"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Gemini</a:t>
            </a:r>
          </a:p>
        </p:txBody>
      </p:sp>
      <p:sp>
        <p:nvSpPr>
          <p:cNvPr name="TextBox 14" id="14"/>
          <p:cNvSpPr txBox="true"/>
          <p:nvPr/>
        </p:nvSpPr>
        <p:spPr>
          <a:xfrm rot="0">
            <a:off x="14366739" y="1710120"/>
            <a:ext cx="1461799"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Grok</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0379" y="6535040"/>
            <a:ext cx="3194757" cy="3194757"/>
          </a:xfrm>
          <a:custGeom>
            <a:avLst/>
            <a:gdLst/>
            <a:ahLst/>
            <a:cxnLst/>
            <a:rect r="r" b="b" t="t" l="l"/>
            <a:pathLst>
              <a:path h="3194757" w="3194757">
                <a:moveTo>
                  <a:pt x="0" y="0"/>
                </a:moveTo>
                <a:lnTo>
                  <a:pt x="3194757" y="0"/>
                </a:lnTo>
                <a:lnTo>
                  <a:pt x="3194757" y="3194758"/>
                </a:lnTo>
                <a:lnTo>
                  <a:pt x="0" y="3194758"/>
                </a:lnTo>
                <a:lnTo>
                  <a:pt x="0" y="0"/>
                </a:lnTo>
                <a:close/>
              </a:path>
            </a:pathLst>
          </a:custGeom>
          <a:blipFill>
            <a:blip r:embed="rId4"/>
            <a:stretch>
              <a:fillRect l="0" t="0" r="0" b="0"/>
            </a:stretch>
          </a:blipFill>
        </p:spPr>
      </p:sp>
      <p:sp>
        <p:nvSpPr>
          <p:cNvPr name="Freeform 4" id="4"/>
          <p:cNvSpPr/>
          <p:nvPr/>
        </p:nvSpPr>
        <p:spPr>
          <a:xfrm flipH="false" flipV="false" rot="0">
            <a:off x="5152913" y="6535040"/>
            <a:ext cx="3194757" cy="3194757"/>
          </a:xfrm>
          <a:custGeom>
            <a:avLst/>
            <a:gdLst/>
            <a:ahLst/>
            <a:cxnLst/>
            <a:rect r="r" b="b" t="t" l="l"/>
            <a:pathLst>
              <a:path h="3194757" w="3194757">
                <a:moveTo>
                  <a:pt x="0" y="0"/>
                </a:moveTo>
                <a:lnTo>
                  <a:pt x="3194757" y="0"/>
                </a:lnTo>
                <a:lnTo>
                  <a:pt x="3194757" y="3194758"/>
                </a:lnTo>
                <a:lnTo>
                  <a:pt x="0" y="3194758"/>
                </a:lnTo>
                <a:lnTo>
                  <a:pt x="0" y="0"/>
                </a:lnTo>
                <a:close/>
              </a:path>
            </a:pathLst>
          </a:custGeom>
          <a:blipFill>
            <a:blip r:embed="rId5"/>
            <a:stretch>
              <a:fillRect l="0" t="0" r="0" b="0"/>
            </a:stretch>
          </a:blipFill>
        </p:spPr>
      </p:sp>
      <p:sp>
        <p:nvSpPr>
          <p:cNvPr name="Freeform 5" id="5"/>
          <p:cNvSpPr/>
          <p:nvPr/>
        </p:nvSpPr>
        <p:spPr>
          <a:xfrm flipH="false" flipV="false" rot="0">
            <a:off x="9575446" y="6535040"/>
            <a:ext cx="3194757" cy="3194757"/>
          </a:xfrm>
          <a:custGeom>
            <a:avLst/>
            <a:gdLst/>
            <a:ahLst/>
            <a:cxnLst/>
            <a:rect r="r" b="b" t="t" l="l"/>
            <a:pathLst>
              <a:path h="3194757" w="3194757">
                <a:moveTo>
                  <a:pt x="0" y="0"/>
                </a:moveTo>
                <a:lnTo>
                  <a:pt x="3194758" y="0"/>
                </a:lnTo>
                <a:lnTo>
                  <a:pt x="3194758" y="3194758"/>
                </a:lnTo>
                <a:lnTo>
                  <a:pt x="0" y="3194758"/>
                </a:lnTo>
                <a:lnTo>
                  <a:pt x="0" y="0"/>
                </a:lnTo>
                <a:close/>
              </a:path>
            </a:pathLst>
          </a:custGeom>
          <a:blipFill>
            <a:blip r:embed="rId6"/>
            <a:stretch>
              <a:fillRect l="0" t="0" r="0" b="0"/>
            </a:stretch>
          </a:blipFill>
        </p:spPr>
      </p:sp>
      <p:sp>
        <p:nvSpPr>
          <p:cNvPr name="Freeform 6" id="6"/>
          <p:cNvSpPr/>
          <p:nvPr/>
        </p:nvSpPr>
        <p:spPr>
          <a:xfrm flipH="false" flipV="false" rot="0">
            <a:off x="14064543" y="6535040"/>
            <a:ext cx="3194757" cy="3194757"/>
          </a:xfrm>
          <a:custGeom>
            <a:avLst/>
            <a:gdLst/>
            <a:ahLst/>
            <a:cxnLst/>
            <a:rect r="r" b="b" t="t" l="l"/>
            <a:pathLst>
              <a:path h="3194757" w="3194757">
                <a:moveTo>
                  <a:pt x="0" y="0"/>
                </a:moveTo>
                <a:lnTo>
                  <a:pt x="3194757" y="0"/>
                </a:lnTo>
                <a:lnTo>
                  <a:pt x="3194757" y="3194758"/>
                </a:lnTo>
                <a:lnTo>
                  <a:pt x="0" y="3194758"/>
                </a:lnTo>
                <a:lnTo>
                  <a:pt x="0" y="0"/>
                </a:lnTo>
                <a:close/>
              </a:path>
            </a:pathLst>
          </a:custGeom>
          <a:blipFill>
            <a:blip r:embed="rId7"/>
            <a:stretch>
              <a:fillRect l="0" t="0" r="0" b="0"/>
            </a:stretch>
          </a:blipFill>
        </p:spPr>
      </p:sp>
      <p:sp>
        <p:nvSpPr>
          <p:cNvPr name="TextBox 7" id="7"/>
          <p:cNvSpPr txBox="true"/>
          <p:nvPr/>
        </p:nvSpPr>
        <p:spPr>
          <a:xfrm rot="0">
            <a:off x="1028700" y="1076325"/>
            <a:ext cx="9285439"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IMPLEMENTATION [10]</a:t>
            </a:r>
          </a:p>
        </p:txBody>
      </p:sp>
      <p:sp>
        <p:nvSpPr>
          <p:cNvPr name="TextBox 8" id="8"/>
          <p:cNvSpPr txBox="true"/>
          <p:nvPr/>
        </p:nvSpPr>
        <p:spPr>
          <a:xfrm rot="0">
            <a:off x="1028700" y="2453108"/>
            <a:ext cx="8115300" cy="1211580"/>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And comparing the images with different scenes only with Gemini</a:t>
            </a:r>
          </a:p>
        </p:txBody>
      </p:sp>
      <p:sp>
        <p:nvSpPr>
          <p:cNvPr name="TextBox 9" id="9"/>
          <p:cNvSpPr txBox="true"/>
          <p:nvPr/>
        </p:nvSpPr>
        <p:spPr>
          <a:xfrm rot="0">
            <a:off x="1887040" y="5674976"/>
            <a:ext cx="1461799"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Gemini</a:t>
            </a:r>
          </a:p>
        </p:txBody>
      </p:sp>
      <p:sp>
        <p:nvSpPr>
          <p:cNvPr name="TextBox 10" id="10"/>
          <p:cNvSpPr txBox="true"/>
          <p:nvPr/>
        </p:nvSpPr>
        <p:spPr>
          <a:xfrm rot="0">
            <a:off x="6330657" y="5674976"/>
            <a:ext cx="1461799"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Gemini</a:t>
            </a:r>
          </a:p>
        </p:txBody>
      </p:sp>
      <p:sp>
        <p:nvSpPr>
          <p:cNvPr name="TextBox 11" id="11"/>
          <p:cNvSpPr txBox="true"/>
          <p:nvPr/>
        </p:nvSpPr>
        <p:spPr>
          <a:xfrm rot="0">
            <a:off x="10745586" y="5674976"/>
            <a:ext cx="1461799"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Gemini</a:t>
            </a:r>
          </a:p>
        </p:txBody>
      </p:sp>
      <p:sp>
        <p:nvSpPr>
          <p:cNvPr name="TextBox 12" id="12"/>
          <p:cNvSpPr txBox="true"/>
          <p:nvPr/>
        </p:nvSpPr>
        <p:spPr>
          <a:xfrm rot="0">
            <a:off x="15117991" y="5831745"/>
            <a:ext cx="1461799" cy="494512"/>
          </a:xfrm>
          <a:prstGeom prst="rect">
            <a:avLst/>
          </a:prstGeom>
        </p:spPr>
        <p:txBody>
          <a:bodyPr anchor="t" rtlCol="false" tIns="0" lIns="0" bIns="0" rIns="0">
            <a:spAutoFit/>
          </a:bodyPr>
          <a:lstStyle/>
          <a:p>
            <a:pPr algn="l">
              <a:lnSpc>
                <a:spcPts val="4389"/>
              </a:lnSpc>
            </a:pPr>
            <a:r>
              <a:rPr lang="en-US" sz="2090" spc="-20" b="true">
                <a:solidFill>
                  <a:srgbClr val="3FFF46"/>
                </a:solidFill>
                <a:latin typeface="Lato Bold"/>
                <a:ea typeface="Lato Bold"/>
                <a:cs typeface="Lato Bold"/>
                <a:sym typeface="Lato Bold"/>
              </a:rPr>
              <a:t>Gemini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55364" y="4485466"/>
            <a:ext cx="8503936" cy="4772834"/>
          </a:xfrm>
          <a:custGeom>
            <a:avLst/>
            <a:gdLst/>
            <a:ahLst/>
            <a:cxnLst/>
            <a:rect r="r" b="b" t="t" l="l"/>
            <a:pathLst>
              <a:path h="4772834" w="8503936">
                <a:moveTo>
                  <a:pt x="0" y="0"/>
                </a:moveTo>
                <a:lnTo>
                  <a:pt x="8503936" y="0"/>
                </a:lnTo>
                <a:lnTo>
                  <a:pt x="8503936" y="4772834"/>
                </a:lnTo>
                <a:lnTo>
                  <a:pt x="0" y="4772834"/>
                </a:lnTo>
                <a:lnTo>
                  <a:pt x="0" y="0"/>
                </a:lnTo>
                <a:close/>
              </a:path>
            </a:pathLst>
          </a:custGeom>
          <a:blipFill>
            <a:blip r:embed="rId4"/>
            <a:stretch>
              <a:fillRect l="0" t="0" r="0" b="0"/>
            </a:stretch>
          </a:blipFill>
        </p:spPr>
      </p:sp>
      <p:sp>
        <p:nvSpPr>
          <p:cNvPr name="TextBox 4" id="4"/>
          <p:cNvSpPr txBox="true"/>
          <p:nvPr/>
        </p:nvSpPr>
        <p:spPr>
          <a:xfrm rot="0">
            <a:off x="1028700" y="1076325"/>
            <a:ext cx="8115300"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SMOLVLA [1]</a:t>
            </a:r>
          </a:p>
        </p:txBody>
      </p:sp>
      <p:sp>
        <p:nvSpPr>
          <p:cNvPr name="TextBox 5" id="5"/>
          <p:cNvSpPr txBox="true"/>
          <p:nvPr/>
        </p:nvSpPr>
        <p:spPr>
          <a:xfrm rot="0">
            <a:off x="1028700" y="3273886"/>
            <a:ext cx="6342782" cy="1211580"/>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smolVLA, is a Visual Language Action model</a:t>
            </a:r>
          </a:p>
          <a:p>
            <a:pPr algn="l" marL="518160" indent="-259080" lvl="1">
              <a:lnSpc>
                <a:spcPts val="5040"/>
              </a:lnSpc>
              <a:buFont typeface="Arial"/>
              <a:buChar char="•"/>
            </a:pPr>
            <a:r>
              <a:rPr lang="en-US" sz="2400" spc="-24">
                <a:solidFill>
                  <a:srgbClr val="FFFFFF"/>
                </a:solidFill>
                <a:latin typeface="Lato"/>
                <a:ea typeface="Lato"/>
                <a:cs typeface="Lato"/>
                <a:sym typeface="Lato"/>
              </a:rPr>
              <a:t>smolVLA core Architecture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076325"/>
            <a:ext cx="8115300"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SMOLVLA [2]</a:t>
            </a:r>
          </a:p>
        </p:txBody>
      </p:sp>
      <p:sp>
        <p:nvSpPr>
          <p:cNvPr name="Freeform 3" id="3"/>
          <p:cNvSpPr/>
          <p:nvPr/>
        </p:nvSpPr>
        <p:spPr>
          <a:xfrm flipH="false" flipV="false" rot="0">
            <a:off x="3551808" y="6907297"/>
            <a:ext cx="11184385" cy="2351003"/>
          </a:xfrm>
          <a:custGeom>
            <a:avLst/>
            <a:gdLst/>
            <a:ahLst/>
            <a:cxnLst/>
            <a:rect r="r" b="b" t="t" l="l"/>
            <a:pathLst>
              <a:path h="2351003" w="11184385">
                <a:moveTo>
                  <a:pt x="0" y="0"/>
                </a:moveTo>
                <a:lnTo>
                  <a:pt x="11184384" y="0"/>
                </a:lnTo>
                <a:lnTo>
                  <a:pt x="11184384" y="2351003"/>
                </a:lnTo>
                <a:lnTo>
                  <a:pt x="0" y="2351003"/>
                </a:lnTo>
                <a:lnTo>
                  <a:pt x="0" y="0"/>
                </a:lnTo>
                <a:close/>
              </a:path>
            </a:pathLst>
          </a:custGeom>
          <a:blipFill>
            <a:blip r:embed="rId2"/>
            <a:stretch>
              <a:fillRect l="0" t="0" r="0" b="0"/>
            </a:stretch>
          </a:blipFill>
        </p:spPr>
      </p:sp>
      <p:sp>
        <p:nvSpPr>
          <p:cNvPr name="TextBox 4" id="4"/>
          <p:cNvSpPr txBox="true"/>
          <p:nvPr/>
        </p:nvSpPr>
        <p:spPr>
          <a:xfrm rot="0">
            <a:off x="1028700" y="2886341"/>
            <a:ext cx="6342782" cy="2487930"/>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Socially CompliAnt Navigation Dataset [SCAND]: Is a Large-Scale Dataset of Demonstrations for Social Navigation, used to train the higher neural layers of smolVLA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966481"/>
            <a:ext cx="4771641" cy="4523763"/>
          </a:xfrm>
          <a:custGeom>
            <a:avLst/>
            <a:gdLst/>
            <a:ahLst/>
            <a:cxnLst/>
            <a:rect r="r" b="b" t="t" l="l"/>
            <a:pathLst>
              <a:path h="4523763" w="4771641">
                <a:moveTo>
                  <a:pt x="0" y="0"/>
                </a:moveTo>
                <a:lnTo>
                  <a:pt x="4771641" y="0"/>
                </a:lnTo>
                <a:lnTo>
                  <a:pt x="4771641" y="4523763"/>
                </a:lnTo>
                <a:lnTo>
                  <a:pt x="0" y="4523763"/>
                </a:lnTo>
                <a:lnTo>
                  <a:pt x="0" y="0"/>
                </a:lnTo>
                <a:close/>
              </a:path>
            </a:pathLst>
          </a:custGeom>
          <a:blipFill>
            <a:blip r:embed="rId4"/>
            <a:stretch>
              <a:fillRect l="0" t="0" r="0" b="0"/>
            </a:stretch>
          </a:blipFill>
        </p:spPr>
      </p:sp>
      <p:sp>
        <p:nvSpPr>
          <p:cNvPr name="Freeform 4" id="4"/>
          <p:cNvSpPr/>
          <p:nvPr/>
        </p:nvSpPr>
        <p:spPr>
          <a:xfrm flipH="false" flipV="false" rot="0">
            <a:off x="7238770" y="5229771"/>
            <a:ext cx="10023944" cy="3997183"/>
          </a:xfrm>
          <a:custGeom>
            <a:avLst/>
            <a:gdLst/>
            <a:ahLst/>
            <a:cxnLst/>
            <a:rect r="r" b="b" t="t" l="l"/>
            <a:pathLst>
              <a:path h="3997183" w="10023944">
                <a:moveTo>
                  <a:pt x="0" y="0"/>
                </a:moveTo>
                <a:lnTo>
                  <a:pt x="10023944" y="0"/>
                </a:lnTo>
                <a:lnTo>
                  <a:pt x="10023944" y="3997183"/>
                </a:lnTo>
                <a:lnTo>
                  <a:pt x="0" y="3997183"/>
                </a:lnTo>
                <a:lnTo>
                  <a:pt x="0" y="0"/>
                </a:lnTo>
                <a:close/>
              </a:path>
            </a:pathLst>
          </a:custGeom>
          <a:blipFill>
            <a:blip r:embed="rId5"/>
            <a:stretch>
              <a:fillRect l="0" t="0" r="0" b="0"/>
            </a:stretch>
          </a:blipFill>
        </p:spPr>
      </p:sp>
      <p:sp>
        <p:nvSpPr>
          <p:cNvPr name="TextBox 5" id="5"/>
          <p:cNvSpPr txBox="true"/>
          <p:nvPr/>
        </p:nvSpPr>
        <p:spPr>
          <a:xfrm rot="0">
            <a:off x="1028700" y="1076325"/>
            <a:ext cx="8115300"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SMOLVLA [3]</a:t>
            </a:r>
          </a:p>
        </p:txBody>
      </p:sp>
      <p:sp>
        <p:nvSpPr>
          <p:cNvPr name="TextBox 6" id="6"/>
          <p:cNvSpPr txBox="true"/>
          <p:nvPr/>
        </p:nvSpPr>
        <p:spPr>
          <a:xfrm rot="0">
            <a:off x="1028700" y="2591675"/>
            <a:ext cx="6932114" cy="1211580"/>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smolVLA Tuning to generated the desired path with proper linear and angular velocities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4034" y="5980993"/>
            <a:ext cx="7937811" cy="3277307"/>
          </a:xfrm>
          <a:custGeom>
            <a:avLst/>
            <a:gdLst/>
            <a:ahLst/>
            <a:cxnLst/>
            <a:rect r="r" b="b" t="t" l="l"/>
            <a:pathLst>
              <a:path h="3277307" w="7937811">
                <a:moveTo>
                  <a:pt x="0" y="0"/>
                </a:moveTo>
                <a:lnTo>
                  <a:pt x="7937811" y="0"/>
                </a:lnTo>
                <a:lnTo>
                  <a:pt x="7937811" y="3277307"/>
                </a:lnTo>
                <a:lnTo>
                  <a:pt x="0" y="3277307"/>
                </a:lnTo>
                <a:lnTo>
                  <a:pt x="0" y="0"/>
                </a:lnTo>
                <a:close/>
              </a:path>
            </a:pathLst>
          </a:custGeom>
          <a:blipFill>
            <a:blip r:embed="rId4"/>
            <a:stretch>
              <a:fillRect l="0" t="0" r="0" b="0"/>
            </a:stretch>
          </a:blipFill>
        </p:spPr>
      </p:sp>
      <p:sp>
        <p:nvSpPr>
          <p:cNvPr name="Freeform 4" id="4"/>
          <p:cNvSpPr/>
          <p:nvPr/>
        </p:nvSpPr>
        <p:spPr>
          <a:xfrm flipH="false" flipV="false" rot="0">
            <a:off x="9782787" y="5974346"/>
            <a:ext cx="7849148" cy="3283954"/>
          </a:xfrm>
          <a:custGeom>
            <a:avLst/>
            <a:gdLst/>
            <a:ahLst/>
            <a:cxnLst/>
            <a:rect r="r" b="b" t="t" l="l"/>
            <a:pathLst>
              <a:path h="3283954" w="7849148">
                <a:moveTo>
                  <a:pt x="0" y="0"/>
                </a:moveTo>
                <a:lnTo>
                  <a:pt x="7849147" y="0"/>
                </a:lnTo>
                <a:lnTo>
                  <a:pt x="7849147" y="3283954"/>
                </a:lnTo>
                <a:lnTo>
                  <a:pt x="0" y="3283954"/>
                </a:lnTo>
                <a:lnTo>
                  <a:pt x="0" y="0"/>
                </a:lnTo>
                <a:close/>
              </a:path>
            </a:pathLst>
          </a:custGeom>
          <a:blipFill>
            <a:blip r:embed="rId5"/>
            <a:stretch>
              <a:fillRect l="0" t="0" r="0" b="0"/>
            </a:stretch>
          </a:blipFill>
        </p:spPr>
      </p:sp>
      <p:sp>
        <p:nvSpPr>
          <p:cNvPr name="TextBox 5" id="5"/>
          <p:cNvSpPr txBox="true"/>
          <p:nvPr/>
        </p:nvSpPr>
        <p:spPr>
          <a:xfrm rot="0">
            <a:off x="1028700" y="1076325"/>
            <a:ext cx="8115300"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SMOLVLA [4]</a:t>
            </a:r>
          </a:p>
        </p:txBody>
      </p:sp>
      <p:sp>
        <p:nvSpPr>
          <p:cNvPr name="TextBox 6" id="6"/>
          <p:cNvSpPr txBox="true"/>
          <p:nvPr/>
        </p:nvSpPr>
        <p:spPr>
          <a:xfrm rot="0">
            <a:off x="1028700" y="2886341"/>
            <a:ext cx="9878771" cy="1211580"/>
          </a:xfrm>
          <a:prstGeom prst="rect">
            <a:avLst/>
          </a:prstGeom>
        </p:spPr>
        <p:txBody>
          <a:bodyPr anchor="t" rtlCol="false" tIns="0" lIns="0" bIns="0" rIns="0">
            <a:spAutoFit/>
          </a:bodyPr>
          <a:lstStyle/>
          <a:p>
            <a:pPr algn="l" marL="518160" indent="-259080" lvl="1">
              <a:lnSpc>
                <a:spcPts val="5040"/>
              </a:lnSpc>
              <a:buFont typeface="Arial"/>
              <a:buChar char="•"/>
            </a:pPr>
            <a:r>
              <a:rPr lang="en-US" sz="2400" spc="-24">
                <a:solidFill>
                  <a:srgbClr val="FFFFFF"/>
                </a:solidFill>
                <a:latin typeface="Lato"/>
                <a:ea typeface="Lato"/>
                <a:cs typeface="Lato"/>
                <a:sym typeface="Lato"/>
              </a:rPr>
              <a:t>Resulted paths from training and tuning phase of smolVLA</a:t>
            </a:r>
          </a:p>
          <a:p>
            <a:pPr algn="l" marL="518160" indent="-259080" lvl="1">
              <a:lnSpc>
                <a:spcPts val="5040"/>
              </a:lnSpc>
              <a:buFont typeface="Arial"/>
              <a:buChar char="•"/>
            </a:pPr>
            <a:r>
              <a:rPr lang="en-US" sz="2400" spc="-24">
                <a:solidFill>
                  <a:srgbClr val="FFFFFF"/>
                </a:solidFill>
                <a:latin typeface="Lato"/>
                <a:ea typeface="Lato"/>
                <a:cs typeface="Lato"/>
                <a:sym typeface="Lato"/>
              </a:rPr>
              <a:t>Testing phase and results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8983975" y="2143340"/>
            <a:ext cx="320051" cy="32005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6187851" y="4961829"/>
            <a:ext cx="363341" cy="3633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1736808" y="4961829"/>
            <a:ext cx="363341" cy="3633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8983975" y="7690028"/>
            <a:ext cx="320051" cy="32005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6369522" y="2303366"/>
            <a:ext cx="5548957" cy="554895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4161211" y="6524196"/>
            <a:ext cx="9037302" cy="7525608"/>
          </a:xfrm>
          <a:custGeom>
            <a:avLst/>
            <a:gdLst/>
            <a:ahLst/>
            <a:cxnLst/>
            <a:rect r="r" b="b" t="t" l="l"/>
            <a:pathLst>
              <a:path h="7525608" w="9037302">
                <a:moveTo>
                  <a:pt x="0" y="0"/>
                </a:moveTo>
                <a:lnTo>
                  <a:pt x="9037302" y="0"/>
                </a:lnTo>
                <a:lnTo>
                  <a:pt x="9037302" y="7525608"/>
                </a:lnTo>
                <a:lnTo>
                  <a:pt x="0" y="752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4779733" y="-6093358"/>
            <a:ext cx="10334866" cy="9338961"/>
          </a:xfrm>
          <a:custGeom>
            <a:avLst/>
            <a:gdLst/>
            <a:ahLst/>
            <a:cxnLst/>
            <a:rect r="r" b="b" t="t" l="l"/>
            <a:pathLst>
              <a:path h="9338961" w="10334866">
                <a:moveTo>
                  <a:pt x="0" y="0"/>
                </a:moveTo>
                <a:lnTo>
                  <a:pt x="10334866" y="0"/>
                </a:lnTo>
                <a:lnTo>
                  <a:pt x="10334866" y="9338961"/>
                </a:lnTo>
                <a:lnTo>
                  <a:pt x="0" y="933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7389880" y="4035761"/>
            <a:ext cx="3509781" cy="2086724"/>
          </a:xfrm>
          <a:custGeom>
            <a:avLst/>
            <a:gdLst/>
            <a:ahLst/>
            <a:cxnLst/>
            <a:rect r="r" b="b" t="t" l="l"/>
            <a:pathLst>
              <a:path h="2086724" w="3509781">
                <a:moveTo>
                  <a:pt x="0" y="0"/>
                </a:moveTo>
                <a:lnTo>
                  <a:pt x="3509781" y="0"/>
                </a:lnTo>
                <a:lnTo>
                  <a:pt x="3509781" y="2086724"/>
                </a:lnTo>
                <a:lnTo>
                  <a:pt x="0" y="2086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7887147" y="1521997"/>
            <a:ext cx="2513706" cy="373072"/>
          </a:xfrm>
          <a:prstGeom prst="rect">
            <a:avLst/>
          </a:prstGeom>
        </p:spPr>
        <p:txBody>
          <a:bodyPr anchor="t" rtlCol="false" tIns="0" lIns="0" bIns="0" rIns="0">
            <a:spAutoFit/>
          </a:bodyPr>
          <a:lstStyle/>
          <a:p>
            <a:pPr algn="ctr">
              <a:lnSpc>
                <a:spcPts val="3061"/>
              </a:lnSpc>
              <a:spcBef>
                <a:spcPct val="0"/>
              </a:spcBef>
            </a:pPr>
            <a:r>
              <a:rPr lang="en-US" sz="2187">
                <a:solidFill>
                  <a:srgbClr val="FFFFFF"/>
                </a:solidFill>
                <a:latin typeface="Lato"/>
                <a:ea typeface="Lato"/>
                <a:cs typeface="Lato"/>
                <a:sym typeface="Lato"/>
              </a:rPr>
              <a:t>Parameters Tuning</a:t>
            </a:r>
          </a:p>
        </p:txBody>
      </p:sp>
      <p:sp>
        <p:nvSpPr>
          <p:cNvPr name="TextBox 21" id="21"/>
          <p:cNvSpPr txBox="true"/>
          <p:nvPr/>
        </p:nvSpPr>
        <p:spPr>
          <a:xfrm rot="0">
            <a:off x="2701420" y="4914204"/>
            <a:ext cx="2853714" cy="373865"/>
          </a:xfrm>
          <a:prstGeom prst="rect">
            <a:avLst/>
          </a:prstGeom>
        </p:spPr>
        <p:txBody>
          <a:bodyPr anchor="t" rtlCol="false" tIns="0" lIns="0" bIns="0" rIns="0">
            <a:spAutoFit/>
          </a:bodyPr>
          <a:lstStyle/>
          <a:p>
            <a:pPr algn="ctr">
              <a:lnSpc>
                <a:spcPts val="3018"/>
              </a:lnSpc>
              <a:spcBef>
                <a:spcPct val="0"/>
              </a:spcBef>
            </a:pPr>
            <a:r>
              <a:rPr lang="en-US" sz="2155">
                <a:solidFill>
                  <a:srgbClr val="FFFFFF"/>
                </a:solidFill>
                <a:latin typeface="Lato"/>
                <a:ea typeface="Lato"/>
                <a:cs typeface="Lato"/>
                <a:sym typeface="Lato"/>
              </a:rPr>
              <a:t>Proper Prompts</a:t>
            </a:r>
          </a:p>
        </p:txBody>
      </p:sp>
      <p:sp>
        <p:nvSpPr>
          <p:cNvPr name="TextBox 22" id="22"/>
          <p:cNvSpPr txBox="true"/>
          <p:nvPr/>
        </p:nvSpPr>
        <p:spPr>
          <a:xfrm rot="0">
            <a:off x="12734354" y="4914204"/>
            <a:ext cx="2853714" cy="373865"/>
          </a:xfrm>
          <a:prstGeom prst="rect">
            <a:avLst/>
          </a:prstGeom>
        </p:spPr>
        <p:txBody>
          <a:bodyPr anchor="t" rtlCol="false" tIns="0" lIns="0" bIns="0" rIns="0">
            <a:spAutoFit/>
          </a:bodyPr>
          <a:lstStyle/>
          <a:p>
            <a:pPr algn="ctr">
              <a:lnSpc>
                <a:spcPts val="3018"/>
              </a:lnSpc>
              <a:spcBef>
                <a:spcPct val="0"/>
              </a:spcBef>
            </a:pPr>
            <a:r>
              <a:rPr lang="en-US" sz="2155">
                <a:solidFill>
                  <a:srgbClr val="FFFFFF"/>
                </a:solidFill>
                <a:latin typeface="Lato"/>
                <a:ea typeface="Lato"/>
                <a:cs typeface="Lato"/>
                <a:sym typeface="Lato"/>
              </a:rPr>
              <a:t>Latency Duration</a:t>
            </a:r>
          </a:p>
        </p:txBody>
      </p:sp>
      <p:sp>
        <p:nvSpPr>
          <p:cNvPr name="TextBox 23" id="23"/>
          <p:cNvSpPr txBox="true"/>
          <p:nvPr/>
        </p:nvSpPr>
        <p:spPr>
          <a:xfrm rot="0">
            <a:off x="7769281" y="8372028"/>
            <a:ext cx="2749438" cy="1135072"/>
          </a:xfrm>
          <a:prstGeom prst="rect">
            <a:avLst/>
          </a:prstGeom>
        </p:spPr>
        <p:txBody>
          <a:bodyPr anchor="t" rtlCol="false" tIns="0" lIns="0" bIns="0" rIns="0">
            <a:spAutoFit/>
          </a:bodyPr>
          <a:lstStyle/>
          <a:p>
            <a:pPr algn="ctr">
              <a:lnSpc>
                <a:spcPts val="3061"/>
              </a:lnSpc>
              <a:spcBef>
                <a:spcPct val="0"/>
              </a:spcBef>
            </a:pPr>
            <a:r>
              <a:rPr lang="en-US" sz="2187">
                <a:solidFill>
                  <a:srgbClr val="FFFFFF"/>
                </a:solidFill>
                <a:latin typeface="Lato"/>
                <a:ea typeface="Lato"/>
                <a:cs typeface="Lato"/>
                <a:sym typeface="Lato"/>
              </a:rPr>
              <a:t>Different Start - Goal Positions and Scenes/Backgrounds</a:t>
            </a:r>
          </a:p>
        </p:txBody>
      </p:sp>
      <p:sp>
        <p:nvSpPr>
          <p:cNvPr name="TextBox 24" id="24"/>
          <p:cNvSpPr txBox="true"/>
          <p:nvPr/>
        </p:nvSpPr>
        <p:spPr>
          <a:xfrm rot="0">
            <a:off x="11239633" y="598083"/>
            <a:ext cx="6019667"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CHALLENGES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784876" y="2197973"/>
            <a:ext cx="832049" cy="8320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84231" y="3771998"/>
            <a:ext cx="832049" cy="83204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785522" y="6690956"/>
            <a:ext cx="832049" cy="83204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785522" y="8156406"/>
            <a:ext cx="832049" cy="8320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2">
              <a:alphaModFix amt="37000"/>
            </a:blip>
            <a:stretch>
              <a:fillRect l="0" t="0" r="0" b="0"/>
            </a:stretch>
          </a:blipFill>
        </p:spPr>
      </p:sp>
      <p:grpSp>
        <p:nvGrpSpPr>
          <p:cNvPr name="Group 15" id="15"/>
          <p:cNvGrpSpPr/>
          <p:nvPr/>
        </p:nvGrpSpPr>
        <p:grpSpPr>
          <a:xfrm rot="0">
            <a:off x="10245576" y="2197973"/>
            <a:ext cx="6102799" cy="832049"/>
            <a:chOff x="0" y="0"/>
            <a:chExt cx="1854336" cy="252818"/>
          </a:xfrm>
        </p:grpSpPr>
        <p:sp>
          <p:nvSpPr>
            <p:cNvPr name="Freeform 16" id="16"/>
            <p:cNvSpPr/>
            <p:nvPr/>
          </p:nvSpPr>
          <p:spPr>
            <a:xfrm flipH="false" flipV="false" rot="0">
              <a:off x="0" y="0"/>
              <a:ext cx="1854336" cy="252818"/>
            </a:xfrm>
            <a:custGeom>
              <a:avLst/>
              <a:gdLst/>
              <a:ahLst/>
              <a:cxnLst/>
              <a:rect r="r" b="b" t="t" l="l"/>
              <a:pathLst>
                <a:path h="252818" w="1854336">
                  <a:moveTo>
                    <a:pt x="64698" y="0"/>
                  </a:moveTo>
                  <a:lnTo>
                    <a:pt x="1789638" y="0"/>
                  </a:lnTo>
                  <a:cubicBezTo>
                    <a:pt x="1825370" y="0"/>
                    <a:pt x="1854336" y="28966"/>
                    <a:pt x="1854336" y="64698"/>
                  </a:cubicBezTo>
                  <a:lnTo>
                    <a:pt x="1854336" y="188120"/>
                  </a:lnTo>
                  <a:cubicBezTo>
                    <a:pt x="1854336" y="223852"/>
                    <a:pt x="1825370" y="252818"/>
                    <a:pt x="1789638" y="252818"/>
                  </a:cubicBezTo>
                  <a:lnTo>
                    <a:pt x="64698" y="252818"/>
                  </a:lnTo>
                  <a:cubicBezTo>
                    <a:pt x="28966" y="252818"/>
                    <a:pt x="0" y="223852"/>
                    <a:pt x="0" y="188120"/>
                  </a:cubicBezTo>
                  <a:lnTo>
                    <a:pt x="0" y="64698"/>
                  </a:lnTo>
                  <a:cubicBezTo>
                    <a:pt x="0" y="28966"/>
                    <a:pt x="28966" y="0"/>
                    <a:pt x="64698"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17" id="17"/>
            <p:cNvSpPr txBox="true"/>
            <p:nvPr/>
          </p:nvSpPr>
          <p:spPr>
            <a:xfrm>
              <a:off x="0" y="-38100"/>
              <a:ext cx="1854336" cy="290918"/>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28700" y="1498192"/>
            <a:ext cx="6401126"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CONTENT</a:t>
            </a:r>
          </a:p>
        </p:txBody>
      </p:sp>
      <p:sp>
        <p:nvSpPr>
          <p:cNvPr name="TextBox 19" id="19"/>
          <p:cNvSpPr txBox="true"/>
          <p:nvPr/>
        </p:nvSpPr>
        <p:spPr>
          <a:xfrm rot="0">
            <a:off x="9062168" y="2493491"/>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1</a:t>
            </a:r>
          </a:p>
        </p:txBody>
      </p:sp>
      <p:sp>
        <p:nvSpPr>
          <p:cNvPr name="TextBox 20" id="20"/>
          <p:cNvSpPr txBox="true"/>
          <p:nvPr/>
        </p:nvSpPr>
        <p:spPr>
          <a:xfrm rot="0">
            <a:off x="9061522" y="4017540"/>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2</a:t>
            </a:r>
          </a:p>
        </p:txBody>
      </p:sp>
      <p:sp>
        <p:nvSpPr>
          <p:cNvPr name="TextBox 21" id="21"/>
          <p:cNvSpPr txBox="true"/>
          <p:nvPr/>
        </p:nvSpPr>
        <p:spPr>
          <a:xfrm rot="0">
            <a:off x="9062168" y="6949185"/>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4</a:t>
            </a:r>
          </a:p>
        </p:txBody>
      </p:sp>
      <p:sp>
        <p:nvSpPr>
          <p:cNvPr name="TextBox 22" id="22"/>
          <p:cNvSpPr txBox="true"/>
          <p:nvPr/>
        </p:nvSpPr>
        <p:spPr>
          <a:xfrm rot="0">
            <a:off x="8993737" y="8410527"/>
            <a:ext cx="41432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5</a:t>
            </a:r>
          </a:p>
        </p:txBody>
      </p:sp>
      <p:sp>
        <p:nvSpPr>
          <p:cNvPr name="TextBox 23" id="23"/>
          <p:cNvSpPr txBox="true"/>
          <p:nvPr/>
        </p:nvSpPr>
        <p:spPr>
          <a:xfrm rot="0">
            <a:off x="10957157" y="2398210"/>
            <a:ext cx="4679637" cy="449005"/>
          </a:xfrm>
          <a:prstGeom prst="rect">
            <a:avLst/>
          </a:prstGeom>
        </p:spPr>
        <p:txBody>
          <a:bodyPr anchor="t" rtlCol="false" tIns="0" lIns="0" bIns="0" rIns="0">
            <a:spAutoFit/>
          </a:bodyPr>
          <a:lstStyle/>
          <a:p>
            <a:pPr algn="ctr">
              <a:lnSpc>
                <a:spcPts val="3601"/>
              </a:lnSpc>
              <a:spcBef>
                <a:spcPct val="0"/>
              </a:spcBef>
            </a:pPr>
            <a:r>
              <a:rPr lang="en-US" b="true" sz="2572">
                <a:solidFill>
                  <a:srgbClr val="FFFFFF"/>
                </a:solidFill>
                <a:latin typeface="Garet Bold"/>
                <a:ea typeface="Garet Bold"/>
                <a:cs typeface="Garet Bold"/>
                <a:sym typeface="Garet Bold"/>
              </a:rPr>
              <a:t>General Overview</a:t>
            </a:r>
          </a:p>
        </p:txBody>
      </p:sp>
      <p:grpSp>
        <p:nvGrpSpPr>
          <p:cNvPr name="Group 24" id="24"/>
          <p:cNvGrpSpPr/>
          <p:nvPr/>
        </p:nvGrpSpPr>
        <p:grpSpPr>
          <a:xfrm rot="0">
            <a:off x="10245576" y="3771998"/>
            <a:ext cx="6102799" cy="832049"/>
            <a:chOff x="0" y="0"/>
            <a:chExt cx="1854336" cy="252818"/>
          </a:xfrm>
        </p:grpSpPr>
        <p:sp>
          <p:nvSpPr>
            <p:cNvPr name="Freeform 25" id="25"/>
            <p:cNvSpPr/>
            <p:nvPr/>
          </p:nvSpPr>
          <p:spPr>
            <a:xfrm flipH="false" flipV="false" rot="0">
              <a:off x="0" y="0"/>
              <a:ext cx="1854336" cy="252818"/>
            </a:xfrm>
            <a:custGeom>
              <a:avLst/>
              <a:gdLst/>
              <a:ahLst/>
              <a:cxnLst/>
              <a:rect r="r" b="b" t="t" l="l"/>
              <a:pathLst>
                <a:path h="252818" w="1854336">
                  <a:moveTo>
                    <a:pt x="64698" y="0"/>
                  </a:moveTo>
                  <a:lnTo>
                    <a:pt x="1789638" y="0"/>
                  </a:lnTo>
                  <a:cubicBezTo>
                    <a:pt x="1825370" y="0"/>
                    <a:pt x="1854336" y="28966"/>
                    <a:pt x="1854336" y="64698"/>
                  </a:cubicBezTo>
                  <a:lnTo>
                    <a:pt x="1854336" y="188120"/>
                  </a:lnTo>
                  <a:cubicBezTo>
                    <a:pt x="1854336" y="223852"/>
                    <a:pt x="1825370" y="252818"/>
                    <a:pt x="1789638" y="252818"/>
                  </a:cubicBezTo>
                  <a:lnTo>
                    <a:pt x="64698" y="252818"/>
                  </a:lnTo>
                  <a:cubicBezTo>
                    <a:pt x="28966" y="252818"/>
                    <a:pt x="0" y="223852"/>
                    <a:pt x="0" y="188120"/>
                  </a:cubicBezTo>
                  <a:lnTo>
                    <a:pt x="0" y="64698"/>
                  </a:lnTo>
                  <a:cubicBezTo>
                    <a:pt x="0" y="28966"/>
                    <a:pt x="28966" y="0"/>
                    <a:pt x="64698"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26" id="26"/>
            <p:cNvSpPr txBox="true"/>
            <p:nvPr/>
          </p:nvSpPr>
          <p:spPr>
            <a:xfrm>
              <a:off x="0" y="-38100"/>
              <a:ext cx="1854336" cy="290918"/>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1125792" y="3934945"/>
            <a:ext cx="4342366" cy="449005"/>
          </a:xfrm>
          <a:prstGeom prst="rect">
            <a:avLst/>
          </a:prstGeom>
        </p:spPr>
        <p:txBody>
          <a:bodyPr anchor="t" rtlCol="false" tIns="0" lIns="0" bIns="0" rIns="0">
            <a:spAutoFit/>
          </a:bodyPr>
          <a:lstStyle/>
          <a:p>
            <a:pPr algn="ctr">
              <a:lnSpc>
                <a:spcPts val="3601"/>
              </a:lnSpc>
              <a:spcBef>
                <a:spcPct val="0"/>
              </a:spcBef>
            </a:pPr>
            <a:r>
              <a:rPr lang="en-US" b="true" sz="2572">
                <a:solidFill>
                  <a:srgbClr val="FFFFFF"/>
                </a:solidFill>
                <a:latin typeface="Garet Bold"/>
                <a:ea typeface="Garet Bold"/>
                <a:cs typeface="Garet Bold"/>
                <a:sym typeface="Garet Bold"/>
              </a:rPr>
              <a:t>Object Detectors</a:t>
            </a:r>
          </a:p>
        </p:txBody>
      </p:sp>
      <p:grpSp>
        <p:nvGrpSpPr>
          <p:cNvPr name="Group 28" id="28"/>
          <p:cNvGrpSpPr/>
          <p:nvPr/>
        </p:nvGrpSpPr>
        <p:grpSpPr>
          <a:xfrm rot="0">
            <a:off x="10246222" y="6644551"/>
            <a:ext cx="6102799" cy="832049"/>
            <a:chOff x="0" y="0"/>
            <a:chExt cx="1854336" cy="252818"/>
          </a:xfrm>
        </p:grpSpPr>
        <p:sp>
          <p:nvSpPr>
            <p:cNvPr name="Freeform 29" id="29"/>
            <p:cNvSpPr/>
            <p:nvPr/>
          </p:nvSpPr>
          <p:spPr>
            <a:xfrm flipH="false" flipV="false" rot="0">
              <a:off x="0" y="0"/>
              <a:ext cx="1854336" cy="252818"/>
            </a:xfrm>
            <a:custGeom>
              <a:avLst/>
              <a:gdLst/>
              <a:ahLst/>
              <a:cxnLst/>
              <a:rect r="r" b="b" t="t" l="l"/>
              <a:pathLst>
                <a:path h="252818" w="1854336">
                  <a:moveTo>
                    <a:pt x="64698" y="0"/>
                  </a:moveTo>
                  <a:lnTo>
                    <a:pt x="1789638" y="0"/>
                  </a:lnTo>
                  <a:cubicBezTo>
                    <a:pt x="1825370" y="0"/>
                    <a:pt x="1854336" y="28966"/>
                    <a:pt x="1854336" y="64698"/>
                  </a:cubicBezTo>
                  <a:lnTo>
                    <a:pt x="1854336" y="188120"/>
                  </a:lnTo>
                  <a:cubicBezTo>
                    <a:pt x="1854336" y="223852"/>
                    <a:pt x="1825370" y="252818"/>
                    <a:pt x="1789638" y="252818"/>
                  </a:cubicBezTo>
                  <a:lnTo>
                    <a:pt x="64698" y="252818"/>
                  </a:lnTo>
                  <a:cubicBezTo>
                    <a:pt x="28966" y="252818"/>
                    <a:pt x="0" y="223852"/>
                    <a:pt x="0" y="188120"/>
                  </a:cubicBezTo>
                  <a:lnTo>
                    <a:pt x="0" y="64698"/>
                  </a:lnTo>
                  <a:cubicBezTo>
                    <a:pt x="0" y="28966"/>
                    <a:pt x="28966" y="0"/>
                    <a:pt x="64698"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30" id="30"/>
            <p:cNvSpPr txBox="true"/>
            <p:nvPr/>
          </p:nvSpPr>
          <p:spPr>
            <a:xfrm>
              <a:off x="0" y="-38100"/>
              <a:ext cx="1854336" cy="290918"/>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1321297" y="6872985"/>
            <a:ext cx="3952648" cy="449005"/>
          </a:xfrm>
          <a:prstGeom prst="rect">
            <a:avLst/>
          </a:prstGeom>
        </p:spPr>
        <p:txBody>
          <a:bodyPr anchor="t" rtlCol="false" tIns="0" lIns="0" bIns="0" rIns="0">
            <a:spAutoFit/>
          </a:bodyPr>
          <a:lstStyle/>
          <a:p>
            <a:pPr algn="ctr">
              <a:lnSpc>
                <a:spcPts val="3601"/>
              </a:lnSpc>
              <a:spcBef>
                <a:spcPct val="0"/>
              </a:spcBef>
            </a:pPr>
            <a:r>
              <a:rPr lang="en-US" b="true" sz="2572">
                <a:solidFill>
                  <a:srgbClr val="FFFFFF"/>
                </a:solidFill>
                <a:latin typeface="Garet Bold"/>
                <a:ea typeface="Garet Bold"/>
                <a:cs typeface="Garet Bold"/>
                <a:sym typeface="Garet Bold"/>
              </a:rPr>
              <a:t>Path Planning</a:t>
            </a:r>
          </a:p>
        </p:txBody>
      </p:sp>
      <p:grpSp>
        <p:nvGrpSpPr>
          <p:cNvPr name="Group 32" id="32"/>
          <p:cNvGrpSpPr/>
          <p:nvPr/>
        </p:nvGrpSpPr>
        <p:grpSpPr>
          <a:xfrm rot="0">
            <a:off x="10246222" y="8063597"/>
            <a:ext cx="6102799" cy="832049"/>
            <a:chOff x="0" y="0"/>
            <a:chExt cx="1854336" cy="252818"/>
          </a:xfrm>
        </p:grpSpPr>
        <p:sp>
          <p:nvSpPr>
            <p:cNvPr name="Freeform 33" id="33"/>
            <p:cNvSpPr/>
            <p:nvPr/>
          </p:nvSpPr>
          <p:spPr>
            <a:xfrm flipH="false" flipV="false" rot="0">
              <a:off x="0" y="0"/>
              <a:ext cx="1854336" cy="252818"/>
            </a:xfrm>
            <a:custGeom>
              <a:avLst/>
              <a:gdLst/>
              <a:ahLst/>
              <a:cxnLst/>
              <a:rect r="r" b="b" t="t" l="l"/>
              <a:pathLst>
                <a:path h="252818" w="1854336">
                  <a:moveTo>
                    <a:pt x="64698" y="0"/>
                  </a:moveTo>
                  <a:lnTo>
                    <a:pt x="1789638" y="0"/>
                  </a:lnTo>
                  <a:cubicBezTo>
                    <a:pt x="1825370" y="0"/>
                    <a:pt x="1854336" y="28966"/>
                    <a:pt x="1854336" y="64698"/>
                  </a:cubicBezTo>
                  <a:lnTo>
                    <a:pt x="1854336" y="188120"/>
                  </a:lnTo>
                  <a:cubicBezTo>
                    <a:pt x="1854336" y="223852"/>
                    <a:pt x="1825370" y="252818"/>
                    <a:pt x="1789638" y="252818"/>
                  </a:cubicBezTo>
                  <a:lnTo>
                    <a:pt x="64698" y="252818"/>
                  </a:lnTo>
                  <a:cubicBezTo>
                    <a:pt x="28966" y="252818"/>
                    <a:pt x="0" y="223852"/>
                    <a:pt x="0" y="188120"/>
                  </a:cubicBezTo>
                  <a:lnTo>
                    <a:pt x="0" y="64698"/>
                  </a:lnTo>
                  <a:cubicBezTo>
                    <a:pt x="0" y="28966"/>
                    <a:pt x="28966" y="0"/>
                    <a:pt x="64698"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34" id="34"/>
            <p:cNvSpPr txBox="true"/>
            <p:nvPr/>
          </p:nvSpPr>
          <p:spPr>
            <a:xfrm>
              <a:off x="0" y="-38100"/>
              <a:ext cx="1854336" cy="290918"/>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1065372" y="8226544"/>
            <a:ext cx="4322458" cy="449005"/>
          </a:xfrm>
          <a:prstGeom prst="rect">
            <a:avLst/>
          </a:prstGeom>
        </p:spPr>
        <p:txBody>
          <a:bodyPr anchor="t" rtlCol="false" tIns="0" lIns="0" bIns="0" rIns="0">
            <a:spAutoFit/>
          </a:bodyPr>
          <a:lstStyle/>
          <a:p>
            <a:pPr algn="ctr">
              <a:lnSpc>
                <a:spcPts val="3601"/>
              </a:lnSpc>
              <a:spcBef>
                <a:spcPct val="0"/>
              </a:spcBef>
            </a:pPr>
            <a:r>
              <a:rPr lang="en-US" b="true" sz="2572">
                <a:solidFill>
                  <a:srgbClr val="FFFFFF"/>
                </a:solidFill>
                <a:latin typeface="Garet Bold"/>
                <a:ea typeface="Garet Bold"/>
                <a:cs typeface="Garet Bold"/>
                <a:sym typeface="Garet Bold"/>
              </a:rPr>
              <a:t>Implementation</a:t>
            </a:r>
          </a:p>
        </p:txBody>
      </p:sp>
      <p:grpSp>
        <p:nvGrpSpPr>
          <p:cNvPr name="Group 36" id="36"/>
          <p:cNvGrpSpPr/>
          <p:nvPr/>
        </p:nvGrpSpPr>
        <p:grpSpPr>
          <a:xfrm rot="0">
            <a:off x="8784876" y="5231477"/>
            <a:ext cx="832049" cy="83204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9061522" y="5489705"/>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3</a:t>
            </a:r>
          </a:p>
        </p:txBody>
      </p:sp>
      <p:grpSp>
        <p:nvGrpSpPr>
          <p:cNvPr name="Group 40" id="40"/>
          <p:cNvGrpSpPr/>
          <p:nvPr/>
        </p:nvGrpSpPr>
        <p:grpSpPr>
          <a:xfrm rot="0">
            <a:off x="10245576" y="5185072"/>
            <a:ext cx="6102799" cy="832049"/>
            <a:chOff x="0" y="0"/>
            <a:chExt cx="1854336" cy="252818"/>
          </a:xfrm>
        </p:grpSpPr>
        <p:sp>
          <p:nvSpPr>
            <p:cNvPr name="Freeform 41" id="41"/>
            <p:cNvSpPr/>
            <p:nvPr/>
          </p:nvSpPr>
          <p:spPr>
            <a:xfrm flipH="false" flipV="false" rot="0">
              <a:off x="0" y="0"/>
              <a:ext cx="1854336" cy="252818"/>
            </a:xfrm>
            <a:custGeom>
              <a:avLst/>
              <a:gdLst/>
              <a:ahLst/>
              <a:cxnLst/>
              <a:rect r="r" b="b" t="t" l="l"/>
              <a:pathLst>
                <a:path h="252818" w="1854336">
                  <a:moveTo>
                    <a:pt x="64698" y="0"/>
                  </a:moveTo>
                  <a:lnTo>
                    <a:pt x="1789638" y="0"/>
                  </a:lnTo>
                  <a:cubicBezTo>
                    <a:pt x="1825370" y="0"/>
                    <a:pt x="1854336" y="28966"/>
                    <a:pt x="1854336" y="64698"/>
                  </a:cubicBezTo>
                  <a:lnTo>
                    <a:pt x="1854336" y="188120"/>
                  </a:lnTo>
                  <a:cubicBezTo>
                    <a:pt x="1854336" y="223852"/>
                    <a:pt x="1825370" y="252818"/>
                    <a:pt x="1789638" y="252818"/>
                  </a:cubicBezTo>
                  <a:lnTo>
                    <a:pt x="64698" y="252818"/>
                  </a:lnTo>
                  <a:cubicBezTo>
                    <a:pt x="28966" y="252818"/>
                    <a:pt x="0" y="223852"/>
                    <a:pt x="0" y="188120"/>
                  </a:cubicBezTo>
                  <a:lnTo>
                    <a:pt x="0" y="64698"/>
                  </a:lnTo>
                  <a:cubicBezTo>
                    <a:pt x="0" y="28966"/>
                    <a:pt x="28966" y="0"/>
                    <a:pt x="64698"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42" id="42"/>
            <p:cNvSpPr txBox="true"/>
            <p:nvPr/>
          </p:nvSpPr>
          <p:spPr>
            <a:xfrm>
              <a:off x="0" y="-38100"/>
              <a:ext cx="1854336" cy="290918"/>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11320651" y="5413505"/>
            <a:ext cx="4147507" cy="449005"/>
          </a:xfrm>
          <a:prstGeom prst="rect">
            <a:avLst/>
          </a:prstGeom>
        </p:spPr>
        <p:txBody>
          <a:bodyPr anchor="t" rtlCol="false" tIns="0" lIns="0" bIns="0" rIns="0">
            <a:spAutoFit/>
          </a:bodyPr>
          <a:lstStyle/>
          <a:p>
            <a:pPr algn="ctr">
              <a:lnSpc>
                <a:spcPts val="3601"/>
              </a:lnSpc>
              <a:spcBef>
                <a:spcPct val="0"/>
              </a:spcBef>
            </a:pPr>
            <a:r>
              <a:rPr lang="en-US" b="true" sz="2572">
                <a:solidFill>
                  <a:srgbClr val="FFFFFF"/>
                </a:solidFill>
                <a:latin typeface="Garet Bold"/>
                <a:ea typeface="Garet Bold"/>
                <a:cs typeface="Garet Bold"/>
                <a:sym typeface="Garet Bold"/>
              </a:rPr>
              <a:t>Visual Language Models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D1FF">
                <a:alpha val="100000"/>
              </a:srgbClr>
            </a:gs>
            <a:gs pos="100000">
              <a:srgbClr val="006DFF">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2317185" y="2859641"/>
            <a:ext cx="5062851" cy="2412994"/>
            <a:chOff x="0" y="0"/>
            <a:chExt cx="2065940" cy="984643"/>
          </a:xfrm>
        </p:grpSpPr>
        <p:sp>
          <p:nvSpPr>
            <p:cNvPr name="Freeform 3" id="3"/>
            <p:cNvSpPr/>
            <p:nvPr/>
          </p:nvSpPr>
          <p:spPr>
            <a:xfrm flipH="false" flipV="false" rot="0">
              <a:off x="0" y="0"/>
              <a:ext cx="2065940" cy="984643"/>
            </a:xfrm>
            <a:custGeom>
              <a:avLst/>
              <a:gdLst/>
              <a:ahLst/>
              <a:cxnLst/>
              <a:rect r="r" b="b" t="t" l="l"/>
              <a:pathLst>
                <a:path h="984643" w="2065940">
                  <a:moveTo>
                    <a:pt x="0" y="0"/>
                  </a:moveTo>
                  <a:lnTo>
                    <a:pt x="2065940" y="0"/>
                  </a:lnTo>
                  <a:lnTo>
                    <a:pt x="2065940" y="984643"/>
                  </a:lnTo>
                  <a:lnTo>
                    <a:pt x="0" y="984643"/>
                  </a:lnTo>
                  <a:close/>
                </a:path>
              </a:pathLst>
            </a:custGeom>
            <a:gradFill rotWithShape="true">
              <a:gsLst>
                <a:gs pos="0">
                  <a:srgbClr val="00D1FF">
                    <a:alpha val="100000"/>
                  </a:srgbClr>
                </a:gs>
                <a:gs pos="100000">
                  <a:srgbClr val="006DFF">
                    <a:alpha val="100000"/>
                  </a:srgbClr>
                </a:gs>
              </a:gsLst>
              <a:lin ang="2700000"/>
            </a:gradFill>
            <a:ln cap="sq">
              <a:noFill/>
              <a:prstDash val="solid"/>
              <a:miter/>
            </a:ln>
          </p:spPr>
        </p:sp>
        <p:sp>
          <p:nvSpPr>
            <p:cNvPr name="TextBox 4" id="4"/>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2317185" y="5799332"/>
            <a:ext cx="5062851" cy="2412994"/>
            <a:chOff x="0" y="0"/>
            <a:chExt cx="2065940" cy="984643"/>
          </a:xfrm>
        </p:grpSpPr>
        <p:sp>
          <p:nvSpPr>
            <p:cNvPr name="Freeform 6" id="6"/>
            <p:cNvSpPr/>
            <p:nvPr/>
          </p:nvSpPr>
          <p:spPr>
            <a:xfrm flipH="false" flipV="false" rot="0">
              <a:off x="0" y="0"/>
              <a:ext cx="2065940" cy="984643"/>
            </a:xfrm>
            <a:custGeom>
              <a:avLst/>
              <a:gdLst/>
              <a:ahLst/>
              <a:cxnLst/>
              <a:rect r="r" b="b" t="t" l="l"/>
              <a:pathLst>
                <a:path h="984643" w="2065940">
                  <a:moveTo>
                    <a:pt x="0" y="0"/>
                  </a:moveTo>
                  <a:lnTo>
                    <a:pt x="2065940" y="0"/>
                  </a:lnTo>
                  <a:lnTo>
                    <a:pt x="2065940" y="984643"/>
                  </a:lnTo>
                  <a:lnTo>
                    <a:pt x="0" y="984643"/>
                  </a:lnTo>
                  <a:close/>
                </a:path>
              </a:pathLst>
            </a:custGeom>
            <a:gradFill rotWithShape="true">
              <a:gsLst>
                <a:gs pos="0">
                  <a:srgbClr val="00D1FF">
                    <a:alpha val="100000"/>
                  </a:srgbClr>
                </a:gs>
                <a:gs pos="100000">
                  <a:srgbClr val="006DFF">
                    <a:alpha val="100000"/>
                  </a:srgbClr>
                </a:gs>
              </a:gsLst>
              <a:lin ang="2700000"/>
            </a:gradFill>
            <a:ln cap="sq">
              <a:noFill/>
              <a:prstDash val="solid"/>
              <a:miter/>
            </a:ln>
          </p:spPr>
        </p:sp>
        <p:sp>
          <p:nvSpPr>
            <p:cNvPr name="TextBox 7" id="7"/>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910581" y="2859641"/>
            <a:ext cx="5062851" cy="2412994"/>
            <a:chOff x="0" y="0"/>
            <a:chExt cx="2065940" cy="984643"/>
          </a:xfrm>
        </p:grpSpPr>
        <p:sp>
          <p:nvSpPr>
            <p:cNvPr name="Freeform 9" id="9"/>
            <p:cNvSpPr/>
            <p:nvPr/>
          </p:nvSpPr>
          <p:spPr>
            <a:xfrm flipH="false" flipV="false" rot="0">
              <a:off x="0" y="0"/>
              <a:ext cx="2065940" cy="984643"/>
            </a:xfrm>
            <a:custGeom>
              <a:avLst/>
              <a:gdLst/>
              <a:ahLst/>
              <a:cxnLst/>
              <a:rect r="r" b="b" t="t" l="l"/>
              <a:pathLst>
                <a:path h="984643" w="2065940">
                  <a:moveTo>
                    <a:pt x="0" y="0"/>
                  </a:moveTo>
                  <a:lnTo>
                    <a:pt x="2065940" y="0"/>
                  </a:lnTo>
                  <a:lnTo>
                    <a:pt x="2065940" y="984643"/>
                  </a:lnTo>
                  <a:lnTo>
                    <a:pt x="0" y="984643"/>
                  </a:lnTo>
                  <a:close/>
                </a:path>
              </a:pathLst>
            </a:custGeom>
            <a:gradFill rotWithShape="true">
              <a:gsLst>
                <a:gs pos="0">
                  <a:srgbClr val="00D1FF">
                    <a:alpha val="100000"/>
                  </a:srgbClr>
                </a:gs>
                <a:gs pos="100000">
                  <a:srgbClr val="006DFF">
                    <a:alpha val="100000"/>
                  </a:srgbClr>
                </a:gs>
              </a:gsLst>
              <a:lin ang="2700000"/>
            </a:gradFill>
            <a:ln cap="sq">
              <a:noFill/>
              <a:prstDash val="solid"/>
              <a:miter/>
            </a:ln>
          </p:spPr>
        </p:sp>
        <p:sp>
          <p:nvSpPr>
            <p:cNvPr name="TextBox 10" id="10"/>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910581" y="5810593"/>
            <a:ext cx="5062851" cy="2412994"/>
            <a:chOff x="0" y="0"/>
            <a:chExt cx="2065940" cy="984643"/>
          </a:xfrm>
        </p:grpSpPr>
        <p:sp>
          <p:nvSpPr>
            <p:cNvPr name="Freeform 12" id="12"/>
            <p:cNvSpPr/>
            <p:nvPr/>
          </p:nvSpPr>
          <p:spPr>
            <a:xfrm flipH="false" flipV="false" rot="0">
              <a:off x="0" y="0"/>
              <a:ext cx="2065940" cy="984643"/>
            </a:xfrm>
            <a:custGeom>
              <a:avLst/>
              <a:gdLst/>
              <a:ahLst/>
              <a:cxnLst/>
              <a:rect r="r" b="b" t="t" l="l"/>
              <a:pathLst>
                <a:path h="984643" w="2065940">
                  <a:moveTo>
                    <a:pt x="0" y="0"/>
                  </a:moveTo>
                  <a:lnTo>
                    <a:pt x="2065940" y="0"/>
                  </a:lnTo>
                  <a:lnTo>
                    <a:pt x="2065940" y="984643"/>
                  </a:lnTo>
                  <a:lnTo>
                    <a:pt x="0" y="984643"/>
                  </a:lnTo>
                  <a:close/>
                </a:path>
              </a:pathLst>
            </a:custGeom>
            <a:gradFill rotWithShape="true">
              <a:gsLst>
                <a:gs pos="0">
                  <a:srgbClr val="00D1FF">
                    <a:alpha val="100000"/>
                  </a:srgbClr>
                </a:gs>
                <a:gs pos="100000">
                  <a:srgbClr val="006DFF">
                    <a:alpha val="100000"/>
                  </a:srgbClr>
                </a:gs>
              </a:gsLst>
              <a:lin ang="2700000"/>
            </a:gradFill>
            <a:ln cap="sq">
              <a:noFill/>
              <a:prstDash val="solid"/>
              <a:miter/>
            </a:ln>
          </p:spPr>
        </p:sp>
        <p:sp>
          <p:nvSpPr>
            <p:cNvPr name="TextBox 13" id="13"/>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7900054">
            <a:off x="7263742" y="341857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2700000">
            <a:off x="9965584" y="3429169"/>
            <a:ext cx="1012981" cy="454921"/>
          </a:xfrm>
          <a:custGeom>
            <a:avLst/>
            <a:gdLst/>
            <a:ahLst/>
            <a:cxnLst/>
            <a:rect r="r" b="b" t="t" l="l"/>
            <a:pathLst>
              <a:path h="454921" w="1012981">
                <a:moveTo>
                  <a:pt x="0" y="0"/>
                </a:moveTo>
                <a:lnTo>
                  <a:pt x="1012982" y="0"/>
                </a:lnTo>
                <a:lnTo>
                  <a:pt x="1012982" y="454920"/>
                </a:lnTo>
                <a:lnTo>
                  <a:pt x="0" y="454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3209977">
            <a:off x="9930722" y="6778369"/>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7866361">
            <a:off x="7265993" y="6789630"/>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6399440" y="4640105"/>
            <a:ext cx="5489120" cy="1070141"/>
          </a:xfrm>
          <a:prstGeom prst="rect">
            <a:avLst/>
          </a:prstGeom>
        </p:spPr>
        <p:txBody>
          <a:bodyPr anchor="t" rtlCol="false" tIns="0" lIns="0" bIns="0" rIns="0">
            <a:spAutoFit/>
          </a:bodyPr>
          <a:lstStyle/>
          <a:p>
            <a:pPr algn="ctr" marL="0" indent="0" lvl="1">
              <a:lnSpc>
                <a:spcPts val="8740"/>
              </a:lnSpc>
            </a:pPr>
            <a:r>
              <a:rPr lang="en-US" b="true" sz="6243">
                <a:solidFill>
                  <a:srgbClr val="3FFF46"/>
                </a:solidFill>
                <a:latin typeface="Lato Bold"/>
                <a:ea typeface="Lato Bold"/>
                <a:cs typeface="Lato Bold"/>
                <a:sym typeface="Lato Bold"/>
              </a:rPr>
              <a:t>LIMITATIONS</a:t>
            </a:r>
          </a:p>
        </p:txBody>
      </p:sp>
      <p:sp>
        <p:nvSpPr>
          <p:cNvPr name="TextBox 19" id="19"/>
          <p:cNvSpPr txBox="true"/>
          <p:nvPr/>
        </p:nvSpPr>
        <p:spPr>
          <a:xfrm rot="0">
            <a:off x="1226785" y="3599880"/>
            <a:ext cx="1619149" cy="1068008"/>
          </a:xfrm>
          <a:prstGeom prst="rect">
            <a:avLst/>
          </a:prstGeom>
        </p:spPr>
        <p:txBody>
          <a:bodyPr anchor="t" rtlCol="false" tIns="0" lIns="0" bIns="0" rIns="0">
            <a:spAutoFit/>
          </a:bodyPr>
          <a:lstStyle/>
          <a:p>
            <a:pPr algn="l">
              <a:lnSpc>
                <a:spcPts val="7841"/>
              </a:lnSpc>
            </a:pPr>
            <a:r>
              <a:rPr lang="en-US" b="true" sz="8342" spc="-408">
                <a:solidFill>
                  <a:srgbClr val="EFEFEF"/>
                </a:solidFill>
                <a:latin typeface="Lato Bold"/>
                <a:ea typeface="Lato Bold"/>
                <a:cs typeface="Lato Bold"/>
                <a:sym typeface="Lato Bold"/>
              </a:rPr>
              <a:t>01</a:t>
            </a:r>
          </a:p>
        </p:txBody>
      </p:sp>
      <p:sp>
        <p:nvSpPr>
          <p:cNvPr name="TextBox 20" id="20"/>
          <p:cNvSpPr txBox="true"/>
          <p:nvPr/>
        </p:nvSpPr>
        <p:spPr>
          <a:xfrm rot="0">
            <a:off x="1346434" y="6583099"/>
            <a:ext cx="2382126" cy="1068008"/>
          </a:xfrm>
          <a:prstGeom prst="rect">
            <a:avLst/>
          </a:prstGeom>
        </p:spPr>
        <p:txBody>
          <a:bodyPr anchor="t" rtlCol="false" tIns="0" lIns="0" bIns="0" rIns="0">
            <a:spAutoFit/>
          </a:bodyPr>
          <a:lstStyle/>
          <a:p>
            <a:pPr algn="l">
              <a:lnSpc>
                <a:spcPts val="7841"/>
              </a:lnSpc>
            </a:pPr>
            <a:r>
              <a:rPr lang="en-US" b="true" sz="8342" spc="-408">
                <a:solidFill>
                  <a:srgbClr val="EFEFEF"/>
                </a:solidFill>
                <a:latin typeface="Lato Bold"/>
                <a:ea typeface="Lato Bold"/>
                <a:cs typeface="Lato Bold"/>
                <a:sym typeface="Lato Bold"/>
              </a:rPr>
              <a:t>03</a:t>
            </a:r>
          </a:p>
        </p:txBody>
      </p:sp>
      <p:sp>
        <p:nvSpPr>
          <p:cNvPr name="TextBox 21" id="21"/>
          <p:cNvSpPr txBox="true"/>
          <p:nvPr/>
        </p:nvSpPr>
        <p:spPr>
          <a:xfrm rot="0">
            <a:off x="12707117" y="3487293"/>
            <a:ext cx="1811797" cy="1068008"/>
          </a:xfrm>
          <a:prstGeom prst="rect">
            <a:avLst/>
          </a:prstGeom>
        </p:spPr>
        <p:txBody>
          <a:bodyPr anchor="t" rtlCol="false" tIns="0" lIns="0" bIns="0" rIns="0">
            <a:spAutoFit/>
          </a:bodyPr>
          <a:lstStyle/>
          <a:p>
            <a:pPr algn="l">
              <a:lnSpc>
                <a:spcPts val="7841"/>
              </a:lnSpc>
            </a:pPr>
            <a:r>
              <a:rPr lang="en-US" b="true" sz="8342" spc="-408">
                <a:solidFill>
                  <a:srgbClr val="EFEFEF"/>
                </a:solidFill>
                <a:latin typeface="Lato Bold"/>
                <a:ea typeface="Lato Bold"/>
                <a:cs typeface="Lato Bold"/>
                <a:sym typeface="Lato Bold"/>
              </a:rPr>
              <a:t>02</a:t>
            </a:r>
          </a:p>
        </p:txBody>
      </p:sp>
      <p:sp>
        <p:nvSpPr>
          <p:cNvPr name="TextBox 22" id="22"/>
          <p:cNvSpPr txBox="true"/>
          <p:nvPr/>
        </p:nvSpPr>
        <p:spPr>
          <a:xfrm rot="0">
            <a:off x="12707117" y="6508085"/>
            <a:ext cx="2382126" cy="1068008"/>
          </a:xfrm>
          <a:prstGeom prst="rect">
            <a:avLst/>
          </a:prstGeom>
        </p:spPr>
        <p:txBody>
          <a:bodyPr anchor="t" rtlCol="false" tIns="0" lIns="0" bIns="0" rIns="0">
            <a:spAutoFit/>
          </a:bodyPr>
          <a:lstStyle/>
          <a:p>
            <a:pPr algn="l">
              <a:lnSpc>
                <a:spcPts val="7841"/>
              </a:lnSpc>
            </a:pPr>
            <a:r>
              <a:rPr lang="en-US" b="true" sz="8342" spc="-408">
                <a:solidFill>
                  <a:srgbClr val="EFEFEF"/>
                </a:solidFill>
                <a:latin typeface="Lato Bold"/>
                <a:ea typeface="Lato Bold"/>
                <a:cs typeface="Lato Bold"/>
                <a:sym typeface="Lato Bold"/>
              </a:rPr>
              <a:t>04</a:t>
            </a:r>
          </a:p>
        </p:txBody>
      </p:sp>
      <p:sp>
        <p:nvSpPr>
          <p:cNvPr name="TextBox 23" id="23"/>
          <p:cNvSpPr txBox="true"/>
          <p:nvPr/>
        </p:nvSpPr>
        <p:spPr>
          <a:xfrm rot="0">
            <a:off x="2691031" y="6913501"/>
            <a:ext cx="2984564" cy="547818"/>
          </a:xfrm>
          <a:prstGeom prst="rect">
            <a:avLst/>
          </a:prstGeom>
        </p:spPr>
        <p:txBody>
          <a:bodyPr anchor="t" rtlCol="false" tIns="0" lIns="0" bIns="0" rIns="0">
            <a:spAutoFit/>
          </a:bodyPr>
          <a:lstStyle/>
          <a:p>
            <a:pPr algn="ctr">
              <a:lnSpc>
                <a:spcPts val="2218"/>
              </a:lnSpc>
            </a:pPr>
            <a:r>
              <a:rPr lang="en-US" sz="1631">
                <a:solidFill>
                  <a:srgbClr val="FFFFFF"/>
                </a:solidFill>
                <a:latin typeface="Lato"/>
                <a:ea typeface="Lato"/>
                <a:cs typeface="Lato"/>
                <a:sym typeface="Lato"/>
              </a:rPr>
              <a:t>smolVLM limited output, because of its size</a:t>
            </a:r>
          </a:p>
        </p:txBody>
      </p:sp>
      <p:sp>
        <p:nvSpPr>
          <p:cNvPr name="TextBox 24" id="24"/>
          <p:cNvSpPr txBox="true"/>
          <p:nvPr/>
        </p:nvSpPr>
        <p:spPr>
          <a:xfrm rot="0">
            <a:off x="2845934" y="3863619"/>
            <a:ext cx="2984564" cy="311991"/>
          </a:xfrm>
          <a:prstGeom prst="rect">
            <a:avLst/>
          </a:prstGeom>
        </p:spPr>
        <p:txBody>
          <a:bodyPr anchor="t" rtlCol="false" tIns="0" lIns="0" bIns="0" rIns="0">
            <a:spAutoFit/>
          </a:bodyPr>
          <a:lstStyle/>
          <a:p>
            <a:pPr algn="ctr">
              <a:lnSpc>
                <a:spcPts val="2464"/>
              </a:lnSpc>
            </a:pPr>
            <a:r>
              <a:rPr lang="en-US" sz="1812">
                <a:solidFill>
                  <a:srgbClr val="FFFFFF"/>
                </a:solidFill>
                <a:latin typeface="Lato"/>
                <a:ea typeface="Lato"/>
                <a:cs typeface="Lato"/>
                <a:sym typeface="Lato"/>
              </a:rPr>
              <a:t>Static 2D Images Only</a:t>
            </a:r>
          </a:p>
        </p:txBody>
      </p:sp>
      <p:sp>
        <p:nvSpPr>
          <p:cNvPr name="TextBox 25" id="25"/>
          <p:cNvSpPr txBox="true"/>
          <p:nvPr/>
        </p:nvSpPr>
        <p:spPr>
          <a:xfrm rot="0">
            <a:off x="14099088" y="6556300"/>
            <a:ext cx="2984564" cy="883481"/>
          </a:xfrm>
          <a:prstGeom prst="rect">
            <a:avLst/>
          </a:prstGeom>
        </p:spPr>
        <p:txBody>
          <a:bodyPr anchor="t" rtlCol="false" tIns="0" lIns="0" bIns="0" rIns="0">
            <a:spAutoFit/>
          </a:bodyPr>
          <a:lstStyle/>
          <a:p>
            <a:pPr algn="ctr">
              <a:lnSpc>
                <a:spcPts val="2341"/>
              </a:lnSpc>
            </a:pPr>
            <a:r>
              <a:rPr lang="en-US" sz="1721">
                <a:solidFill>
                  <a:srgbClr val="FFFFFF"/>
                </a:solidFill>
                <a:latin typeface="Lato"/>
                <a:ea typeface="Lato"/>
                <a:cs typeface="Lato"/>
                <a:sym typeface="Lato"/>
              </a:rPr>
              <a:t>Real-time process, takes a couple of minutes to provide the final generated path</a:t>
            </a:r>
          </a:p>
        </p:txBody>
      </p:sp>
      <p:sp>
        <p:nvSpPr>
          <p:cNvPr name="TextBox 26" id="26"/>
          <p:cNvSpPr txBox="true"/>
          <p:nvPr/>
        </p:nvSpPr>
        <p:spPr>
          <a:xfrm rot="0">
            <a:off x="14099088" y="3751619"/>
            <a:ext cx="2984564" cy="547818"/>
          </a:xfrm>
          <a:prstGeom prst="rect">
            <a:avLst/>
          </a:prstGeom>
        </p:spPr>
        <p:txBody>
          <a:bodyPr anchor="t" rtlCol="false" tIns="0" lIns="0" bIns="0" rIns="0">
            <a:spAutoFit/>
          </a:bodyPr>
          <a:lstStyle/>
          <a:p>
            <a:pPr algn="ctr">
              <a:lnSpc>
                <a:spcPts val="2218"/>
              </a:lnSpc>
            </a:pPr>
            <a:r>
              <a:rPr lang="en-US" sz="1631">
                <a:solidFill>
                  <a:srgbClr val="FFFFFF"/>
                </a:solidFill>
                <a:latin typeface="Lato"/>
                <a:ea typeface="Lato"/>
                <a:cs typeface="Lato"/>
                <a:sym typeface="Lato"/>
              </a:rPr>
              <a:t>Image Scaling to different sizes, ignores depth</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076325"/>
            <a:ext cx="8115300"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CONCLUSION</a:t>
            </a:r>
          </a:p>
        </p:txBody>
      </p:sp>
      <p:sp>
        <p:nvSpPr>
          <p:cNvPr name="TextBox 3" id="3"/>
          <p:cNvSpPr txBox="true"/>
          <p:nvPr/>
        </p:nvSpPr>
        <p:spPr>
          <a:xfrm rot="0">
            <a:off x="1028700" y="3475673"/>
            <a:ext cx="8336838" cy="3126105"/>
          </a:xfrm>
          <a:prstGeom prst="rect">
            <a:avLst/>
          </a:prstGeom>
        </p:spPr>
        <p:txBody>
          <a:bodyPr anchor="t" rtlCol="false" tIns="0" lIns="0" bIns="0" rIns="0">
            <a:spAutoFit/>
          </a:bodyPr>
          <a:lstStyle/>
          <a:p>
            <a:pPr algn="l">
              <a:lnSpc>
                <a:spcPts val="5040"/>
              </a:lnSpc>
            </a:pPr>
            <a:r>
              <a:rPr lang="en-US" sz="2400" spc="-24">
                <a:solidFill>
                  <a:srgbClr val="FFFFFF"/>
                </a:solidFill>
                <a:latin typeface="Lato"/>
                <a:ea typeface="Lato"/>
                <a:cs typeface="Lato"/>
                <a:sym typeface="Lato"/>
              </a:rPr>
              <a:t>Ultimately, for our team this period and project have been stepping stones to understand better these technologies and their importance for a proper socially aware navigation, as well as to continue further alongside with a more robust skillset, building and executing our main group project.</a:t>
            </a:r>
          </a:p>
        </p:txBody>
      </p:sp>
      <p:sp>
        <p:nvSpPr>
          <p:cNvPr name="Freeform 4" id="4"/>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136201" y="5993697"/>
            <a:ext cx="3126512" cy="3264603"/>
          </a:xfrm>
          <a:custGeom>
            <a:avLst/>
            <a:gdLst/>
            <a:ahLst/>
            <a:cxnLst/>
            <a:rect r="r" b="b" t="t" l="l"/>
            <a:pathLst>
              <a:path h="3264603" w="3126512">
                <a:moveTo>
                  <a:pt x="0" y="0"/>
                </a:moveTo>
                <a:lnTo>
                  <a:pt x="3126513" y="0"/>
                </a:lnTo>
                <a:lnTo>
                  <a:pt x="3126513" y="3264603"/>
                </a:lnTo>
                <a:lnTo>
                  <a:pt x="0" y="32646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FFF">
                <a:alpha val="100000"/>
              </a:srgbClr>
            </a:gs>
            <a:gs pos="100000">
              <a:srgbClr val="0E0061">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4606797" y="5532706"/>
            <a:ext cx="9074405" cy="4174226"/>
          </a:xfrm>
          <a:custGeom>
            <a:avLst/>
            <a:gdLst/>
            <a:ahLst/>
            <a:cxnLst/>
            <a:rect r="r" b="b" t="t" l="l"/>
            <a:pathLst>
              <a:path h="4174226" w="9074405">
                <a:moveTo>
                  <a:pt x="0" y="0"/>
                </a:moveTo>
                <a:lnTo>
                  <a:pt x="9074406" y="0"/>
                </a:lnTo>
                <a:lnTo>
                  <a:pt x="9074406" y="4174226"/>
                </a:lnTo>
                <a:lnTo>
                  <a:pt x="0" y="417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26218" y="3604831"/>
            <a:ext cx="2435564" cy="2890877"/>
          </a:xfrm>
          <a:custGeom>
            <a:avLst/>
            <a:gdLst/>
            <a:ahLst/>
            <a:cxnLst/>
            <a:rect r="r" b="b" t="t" l="l"/>
            <a:pathLst>
              <a:path h="2890877" w="2435564">
                <a:moveTo>
                  <a:pt x="0" y="0"/>
                </a:moveTo>
                <a:lnTo>
                  <a:pt x="2435564" y="0"/>
                </a:lnTo>
                <a:lnTo>
                  <a:pt x="2435564" y="2890877"/>
                </a:lnTo>
                <a:lnTo>
                  <a:pt x="0" y="2890877"/>
                </a:lnTo>
                <a:lnTo>
                  <a:pt x="0" y="0"/>
                </a:lnTo>
                <a:close/>
              </a:path>
            </a:pathLst>
          </a:custGeom>
          <a:blipFill>
            <a:blip r:embed="rId4"/>
            <a:stretch>
              <a:fillRect l="0" t="0" r="0" b="0"/>
            </a:stretch>
          </a:blipFill>
        </p:spPr>
      </p:sp>
      <p:sp>
        <p:nvSpPr>
          <p:cNvPr name="TextBox 4" id="4"/>
          <p:cNvSpPr txBox="true"/>
          <p:nvPr/>
        </p:nvSpPr>
        <p:spPr>
          <a:xfrm rot="0">
            <a:off x="3812311" y="1176613"/>
            <a:ext cx="10663377" cy="989673"/>
          </a:xfrm>
          <a:prstGeom prst="rect">
            <a:avLst/>
          </a:prstGeom>
        </p:spPr>
        <p:txBody>
          <a:bodyPr anchor="t" rtlCol="false" tIns="0" lIns="0" bIns="0" rIns="0">
            <a:spAutoFit/>
          </a:bodyPr>
          <a:lstStyle/>
          <a:p>
            <a:pPr algn="ctr" marL="0" indent="0" lvl="0">
              <a:lnSpc>
                <a:spcPts val="6626"/>
              </a:lnSpc>
              <a:spcBef>
                <a:spcPct val="0"/>
              </a:spcBef>
            </a:pPr>
            <a:r>
              <a:rPr lang="en-US" sz="9203">
                <a:solidFill>
                  <a:srgbClr val="3FFF46"/>
                </a:solidFill>
                <a:latin typeface="Lato"/>
                <a:ea typeface="Lato"/>
                <a:cs typeface="Lato"/>
                <a:sym typeface="Lato"/>
              </a:rPr>
              <a:t>FUTURE SCOPE</a:t>
            </a:r>
          </a:p>
        </p:txBody>
      </p:sp>
      <p:sp>
        <p:nvSpPr>
          <p:cNvPr name="TextBox 5" id="5"/>
          <p:cNvSpPr txBox="true"/>
          <p:nvPr/>
        </p:nvSpPr>
        <p:spPr>
          <a:xfrm rot="0">
            <a:off x="7499002" y="6790983"/>
            <a:ext cx="3289996" cy="552669"/>
          </a:xfrm>
          <a:prstGeom prst="rect">
            <a:avLst/>
          </a:prstGeom>
        </p:spPr>
        <p:txBody>
          <a:bodyPr anchor="t" rtlCol="false" tIns="0" lIns="0" bIns="0" rIns="0">
            <a:spAutoFit/>
          </a:bodyPr>
          <a:lstStyle/>
          <a:p>
            <a:pPr algn="ctr" marL="0" indent="0" lvl="0">
              <a:lnSpc>
                <a:spcPts val="4399"/>
              </a:lnSpc>
            </a:pPr>
            <a:r>
              <a:rPr lang="en-US" sz="3793">
                <a:solidFill>
                  <a:srgbClr val="3FFF46"/>
                </a:solidFill>
                <a:latin typeface="Lato"/>
                <a:ea typeface="Lato"/>
                <a:cs typeface="Lato"/>
                <a:sym typeface="Lato"/>
              </a:rPr>
              <a:t>TIAGO PRO</a:t>
            </a:r>
          </a:p>
        </p:txBody>
      </p:sp>
      <p:sp>
        <p:nvSpPr>
          <p:cNvPr name="TextBox 6" id="6"/>
          <p:cNvSpPr txBox="true"/>
          <p:nvPr/>
        </p:nvSpPr>
        <p:spPr>
          <a:xfrm rot="0">
            <a:off x="7625477" y="7524569"/>
            <a:ext cx="3037045" cy="2126044"/>
          </a:xfrm>
          <a:prstGeom prst="rect">
            <a:avLst/>
          </a:prstGeom>
        </p:spPr>
        <p:txBody>
          <a:bodyPr anchor="t" rtlCol="false" tIns="0" lIns="0" bIns="0" rIns="0">
            <a:spAutoFit/>
          </a:bodyPr>
          <a:lstStyle/>
          <a:p>
            <a:pPr algn="ctr">
              <a:lnSpc>
                <a:spcPts val="3411"/>
              </a:lnSpc>
            </a:pPr>
            <a:r>
              <a:rPr lang="en-US" b="true" sz="2105">
                <a:solidFill>
                  <a:srgbClr val="FFFFFF"/>
                </a:solidFill>
                <a:latin typeface="Lato Bold"/>
                <a:ea typeface="Lato Bold"/>
                <a:cs typeface="Lato Bold"/>
                <a:sym typeface="Lato Bold"/>
              </a:rPr>
              <a:t>The next step is to   implement the algorithm in a real-life robot, Tiago Pro from Pal, in a 3D world scenario</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D1FF">
                <a:alpha val="100000"/>
              </a:srgbClr>
            </a:gs>
            <a:gs pos="100000">
              <a:srgbClr val="006DFF">
                <a:alpha val="100000"/>
              </a:srgbClr>
            </a:gs>
          </a:gsLst>
          <a:lin ang="270000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84986" y="1787374"/>
            <a:ext cx="21176021" cy="6882207"/>
          </a:xfrm>
          <a:prstGeom prst="rect">
            <a:avLst/>
          </a:prstGeom>
        </p:spPr>
      </p:pic>
      <p:sp>
        <p:nvSpPr>
          <p:cNvPr name="Freeform 3" id="3"/>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sp>
        <p:nvSpPr>
          <p:cNvPr name="TextBox 4" id="4"/>
          <p:cNvSpPr txBox="true"/>
          <p:nvPr/>
        </p:nvSpPr>
        <p:spPr>
          <a:xfrm rot="0">
            <a:off x="1875105" y="3407225"/>
            <a:ext cx="7520177" cy="1173020"/>
          </a:xfrm>
          <a:prstGeom prst="rect">
            <a:avLst/>
          </a:prstGeom>
        </p:spPr>
        <p:txBody>
          <a:bodyPr anchor="t" rtlCol="false" tIns="0" lIns="0" bIns="0" rIns="0">
            <a:spAutoFit/>
          </a:bodyPr>
          <a:lstStyle/>
          <a:p>
            <a:pPr algn="l">
              <a:lnSpc>
                <a:spcPts val="8564"/>
              </a:lnSpc>
            </a:pPr>
            <a:r>
              <a:rPr lang="en-US" sz="9208">
                <a:solidFill>
                  <a:srgbClr val="3FFF46"/>
                </a:solidFill>
                <a:latin typeface="Lato"/>
                <a:ea typeface="Lato"/>
                <a:cs typeface="Lato"/>
                <a:sym typeface="Lato"/>
              </a:rPr>
              <a:t>THANK YOU !</a:t>
            </a:r>
          </a:p>
        </p:txBody>
      </p:sp>
      <p:sp>
        <p:nvSpPr>
          <p:cNvPr name="TextBox 5" id="5"/>
          <p:cNvSpPr txBox="true"/>
          <p:nvPr/>
        </p:nvSpPr>
        <p:spPr>
          <a:xfrm rot="0">
            <a:off x="1875105" y="4826960"/>
            <a:ext cx="6889670" cy="1917803"/>
          </a:xfrm>
          <a:prstGeom prst="rect">
            <a:avLst/>
          </a:prstGeom>
        </p:spPr>
        <p:txBody>
          <a:bodyPr anchor="t" rtlCol="false" tIns="0" lIns="0" bIns="0" rIns="0">
            <a:spAutoFit/>
          </a:bodyPr>
          <a:lstStyle/>
          <a:p>
            <a:pPr algn="l">
              <a:lnSpc>
                <a:spcPts val="7575"/>
              </a:lnSpc>
            </a:pPr>
            <a:r>
              <a:rPr lang="en-US" sz="6209">
                <a:solidFill>
                  <a:srgbClr val="FFFFFF"/>
                </a:solidFill>
                <a:latin typeface="Lato"/>
                <a:ea typeface="Lato"/>
                <a:cs typeface="Lato"/>
                <a:sym typeface="Lato"/>
              </a:rPr>
              <a:t>FOR YOUR ATTENTION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144646" y="2175308"/>
            <a:ext cx="832049" cy="8320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44000" y="3749333"/>
            <a:ext cx="832049" cy="83204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145291" y="6668291"/>
            <a:ext cx="832049" cy="83204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2">
              <a:alphaModFix amt="37000"/>
            </a:blip>
            <a:stretch>
              <a:fillRect l="0" t="0" r="0" b="0"/>
            </a:stretch>
          </a:blipFill>
        </p:spPr>
      </p:sp>
      <p:grpSp>
        <p:nvGrpSpPr>
          <p:cNvPr name="Group 12" id="12"/>
          <p:cNvGrpSpPr/>
          <p:nvPr/>
        </p:nvGrpSpPr>
        <p:grpSpPr>
          <a:xfrm rot="0">
            <a:off x="10605345" y="2175308"/>
            <a:ext cx="6102799" cy="832049"/>
            <a:chOff x="0" y="0"/>
            <a:chExt cx="1854336" cy="252818"/>
          </a:xfrm>
        </p:grpSpPr>
        <p:sp>
          <p:nvSpPr>
            <p:cNvPr name="Freeform 13" id="13"/>
            <p:cNvSpPr/>
            <p:nvPr/>
          </p:nvSpPr>
          <p:spPr>
            <a:xfrm flipH="false" flipV="false" rot="0">
              <a:off x="0" y="0"/>
              <a:ext cx="1854336" cy="252818"/>
            </a:xfrm>
            <a:custGeom>
              <a:avLst/>
              <a:gdLst/>
              <a:ahLst/>
              <a:cxnLst/>
              <a:rect r="r" b="b" t="t" l="l"/>
              <a:pathLst>
                <a:path h="252818" w="1854336">
                  <a:moveTo>
                    <a:pt x="64698" y="0"/>
                  </a:moveTo>
                  <a:lnTo>
                    <a:pt x="1789638" y="0"/>
                  </a:lnTo>
                  <a:cubicBezTo>
                    <a:pt x="1825370" y="0"/>
                    <a:pt x="1854336" y="28966"/>
                    <a:pt x="1854336" y="64698"/>
                  </a:cubicBezTo>
                  <a:lnTo>
                    <a:pt x="1854336" y="188120"/>
                  </a:lnTo>
                  <a:cubicBezTo>
                    <a:pt x="1854336" y="223852"/>
                    <a:pt x="1825370" y="252818"/>
                    <a:pt x="1789638" y="252818"/>
                  </a:cubicBezTo>
                  <a:lnTo>
                    <a:pt x="64698" y="252818"/>
                  </a:lnTo>
                  <a:cubicBezTo>
                    <a:pt x="28966" y="252818"/>
                    <a:pt x="0" y="223852"/>
                    <a:pt x="0" y="188120"/>
                  </a:cubicBezTo>
                  <a:lnTo>
                    <a:pt x="0" y="64698"/>
                  </a:lnTo>
                  <a:cubicBezTo>
                    <a:pt x="0" y="28966"/>
                    <a:pt x="28966" y="0"/>
                    <a:pt x="64698"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14" id="14"/>
            <p:cNvSpPr txBox="true"/>
            <p:nvPr/>
          </p:nvSpPr>
          <p:spPr>
            <a:xfrm>
              <a:off x="0" y="-38100"/>
              <a:ext cx="1854336" cy="290918"/>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28700" y="1498192"/>
            <a:ext cx="6401126" cy="97153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CONTENT</a:t>
            </a:r>
          </a:p>
        </p:txBody>
      </p:sp>
      <p:sp>
        <p:nvSpPr>
          <p:cNvPr name="TextBox 16" id="16"/>
          <p:cNvSpPr txBox="true"/>
          <p:nvPr/>
        </p:nvSpPr>
        <p:spPr>
          <a:xfrm rot="0">
            <a:off x="9421937" y="2470826"/>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6</a:t>
            </a:r>
          </a:p>
        </p:txBody>
      </p:sp>
      <p:sp>
        <p:nvSpPr>
          <p:cNvPr name="TextBox 17" id="17"/>
          <p:cNvSpPr txBox="true"/>
          <p:nvPr/>
        </p:nvSpPr>
        <p:spPr>
          <a:xfrm rot="0">
            <a:off x="9421291" y="3992307"/>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7</a:t>
            </a:r>
          </a:p>
        </p:txBody>
      </p:sp>
      <p:sp>
        <p:nvSpPr>
          <p:cNvPr name="TextBox 18" id="18"/>
          <p:cNvSpPr txBox="true"/>
          <p:nvPr/>
        </p:nvSpPr>
        <p:spPr>
          <a:xfrm rot="0">
            <a:off x="9421937" y="6926520"/>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9</a:t>
            </a:r>
          </a:p>
        </p:txBody>
      </p:sp>
      <p:sp>
        <p:nvSpPr>
          <p:cNvPr name="TextBox 19" id="19"/>
          <p:cNvSpPr txBox="true"/>
          <p:nvPr/>
        </p:nvSpPr>
        <p:spPr>
          <a:xfrm rot="0">
            <a:off x="11316926" y="2375545"/>
            <a:ext cx="4679637" cy="449005"/>
          </a:xfrm>
          <a:prstGeom prst="rect">
            <a:avLst/>
          </a:prstGeom>
        </p:spPr>
        <p:txBody>
          <a:bodyPr anchor="t" rtlCol="false" tIns="0" lIns="0" bIns="0" rIns="0">
            <a:spAutoFit/>
          </a:bodyPr>
          <a:lstStyle/>
          <a:p>
            <a:pPr algn="ctr">
              <a:lnSpc>
                <a:spcPts val="3601"/>
              </a:lnSpc>
              <a:spcBef>
                <a:spcPct val="0"/>
              </a:spcBef>
            </a:pPr>
            <a:r>
              <a:rPr lang="en-US" b="true" sz="2572">
                <a:solidFill>
                  <a:srgbClr val="FFFFFF"/>
                </a:solidFill>
                <a:latin typeface="Garet Bold"/>
                <a:ea typeface="Garet Bold"/>
                <a:cs typeface="Garet Bold"/>
                <a:sym typeface="Garet Bold"/>
              </a:rPr>
              <a:t>Research topic : SmolVLA</a:t>
            </a:r>
          </a:p>
        </p:txBody>
      </p:sp>
      <p:grpSp>
        <p:nvGrpSpPr>
          <p:cNvPr name="Group 20" id="20"/>
          <p:cNvGrpSpPr/>
          <p:nvPr/>
        </p:nvGrpSpPr>
        <p:grpSpPr>
          <a:xfrm rot="0">
            <a:off x="10605345" y="3749333"/>
            <a:ext cx="6102799" cy="832049"/>
            <a:chOff x="0" y="0"/>
            <a:chExt cx="1854336" cy="252818"/>
          </a:xfrm>
        </p:grpSpPr>
        <p:sp>
          <p:nvSpPr>
            <p:cNvPr name="Freeform 21" id="21"/>
            <p:cNvSpPr/>
            <p:nvPr/>
          </p:nvSpPr>
          <p:spPr>
            <a:xfrm flipH="false" flipV="false" rot="0">
              <a:off x="0" y="0"/>
              <a:ext cx="1854336" cy="252818"/>
            </a:xfrm>
            <a:custGeom>
              <a:avLst/>
              <a:gdLst/>
              <a:ahLst/>
              <a:cxnLst/>
              <a:rect r="r" b="b" t="t" l="l"/>
              <a:pathLst>
                <a:path h="252818" w="1854336">
                  <a:moveTo>
                    <a:pt x="64698" y="0"/>
                  </a:moveTo>
                  <a:lnTo>
                    <a:pt x="1789638" y="0"/>
                  </a:lnTo>
                  <a:cubicBezTo>
                    <a:pt x="1825370" y="0"/>
                    <a:pt x="1854336" y="28966"/>
                    <a:pt x="1854336" y="64698"/>
                  </a:cubicBezTo>
                  <a:lnTo>
                    <a:pt x="1854336" y="188120"/>
                  </a:lnTo>
                  <a:cubicBezTo>
                    <a:pt x="1854336" y="223852"/>
                    <a:pt x="1825370" y="252818"/>
                    <a:pt x="1789638" y="252818"/>
                  </a:cubicBezTo>
                  <a:lnTo>
                    <a:pt x="64698" y="252818"/>
                  </a:lnTo>
                  <a:cubicBezTo>
                    <a:pt x="28966" y="252818"/>
                    <a:pt x="0" y="223852"/>
                    <a:pt x="0" y="188120"/>
                  </a:cubicBezTo>
                  <a:lnTo>
                    <a:pt x="0" y="64698"/>
                  </a:lnTo>
                  <a:cubicBezTo>
                    <a:pt x="0" y="28966"/>
                    <a:pt x="28966" y="0"/>
                    <a:pt x="64698"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22" id="22"/>
            <p:cNvSpPr txBox="true"/>
            <p:nvPr/>
          </p:nvSpPr>
          <p:spPr>
            <a:xfrm>
              <a:off x="0" y="-38100"/>
              <a:ext cx="1854336" cy="290918"/>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1485561" y="3912280"/>
            <a:ext cx="4342366" cy="449005"/>
          </a:xfrm>
          <a:prstGeom prst="rect">
            <a:avLst/>
          </a:prstGeom>
        </p:spPr>
        <p:txBody>
          <a:bodyPr anchor="t" rtlCol="false" tIns="0" lIns="0" bIns="0" rIns="0">
            <a:spAutoFit/>
          </a:bodyPr>
          <a:lstStyle/>
          <a:p>
            <a:pPr algn="ctr">
              <a:lnSpc>
                <a:spcPts val="3601"/>
              </a:lnSpc>
              <a:spcBef>
                <a:spcPct val="0"/>
              </a:spcBef>
            </a:pPr>
            <a:r>
              <a:rPr lang="en-US" b="true" sz="2572">
                <a:solidFill>
                  <a:srgbClr val="FFFFFF"/>
                </a:solidFill>
                <a:latin typeface="Garet Bold"/>
                <a:ea typeface="Garet Bold"/>
                <a:cs typeface="Garet Bold"/>
                <a:sym typeface="Garet Bold"/>
              </a:rPr>
              <a:t>Challenges</a:t>
            </a:r>
          </a:p>
        </p:txBody>
      </p:sp>
      <p:grpSp>
        <p:nvGrpSpPr>
          <p:cNvPr name="Group 24" id="24"/>
          <p:cNvGrpSpPr/>
          <p:nvPr/>
        </p:nvGrpSpPr>
        <p:grpSpPr>
          <a:xfrm rot="0">
            <a:off x="10605991" y="6621886"/>
            <a:ext cx="6102799" cy="832049"/>
            <a:chOff x="0" y="0"/>
            <a:chExt cx="1854336" cy="252818"/>
          </a:xfrm>
        </p:grpSpPr>
        <p:sp>
          <p:nvSpPr>
            <p:cNvPr name="Freeform 25" id="25"/>
            <p:cNvSpPr/>
            <p:nvPr/>
          </p:nvSpPr>
          <p:spPr>
            <a:xfrm flipH="false" flipV="false" rot="0">
              <a:off x="0" y="0"/>
              <a:ext cx="1854336" cy="252818"/>
            </a:xfrm>
            <a:custGeom>
              <a:avLst/>
              <a:gdLst/>
              <a:ahLst/>
              <a:cxnLst/>
              <a:rect r="r" b="b" t="t" l="l"/>
              <a:pathLst>
                <a:path h="252818" w="1854336">
                  <a:moveTo>
                    <a:pt x="64698" y="0"/>
                  </a:moveTo>
                  <a:lnTo>
                    <a:pt x="1789638" y="0"/>
                  </a:lnTo>
                  <a:cubicBezTo>
                    <a:pt x="1825370" y="0"/>
                    <a:pt x="1854336" y="28966"/>
                    <a:pt x="1854336" y="64698"/>
                  </a:cubicBezTo>
                  <a:lnTo>
                    <a:pt x="1854336" y="188120"/>
                  </a:lnTo>
                  <a:cubicBezTo>
                    <a:pt x="1854336" y="223852"/>
                    <a:pt x="1825370" y="252818"/>
                    <a:pt x="1789638" y="252818"/>
                  </a:cubicBezTo>
                  <a:lnTo>
                    <a:pt x="64698" y="252818"/>
                  </a:lnTo>
                  <a:cubicBezTo>
                    <a:pt x="28966" y="252818"/>
                    <a:pt x="0" y="223852"/>
                    <a:pt x="0" y="188120"/>
                  </a:cubicBezTo>
                  <a:lnTo>
                    <a:pt x="0" y="64698"/>
                  </a:lnTo>
                  <a:cubicBezTo>
                    <a:pt x="0" y="28966"/>
                    <a:pt x="28966" y="0"/>
                    <a:pt x="64698"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26" id="26"/>
            <p:cNvSpPr txBox="true"/>
            <p:nvPr/>
          </p:nvSpPr>
          <p:spPr>
            <a:xfrm>
              <a:off x="0" y="-38100"/>
              <a:ext cx="1854336" cy="290918"/>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1681066" y="6850320"/>
            <a:ext cx="3952648" cy="449005"/>
          </a:xfrm>
          <a:prstGeom prst="rect">
            <a:avLst/>
          </a:prstGeom>
        </p:spPr>
        <p:txBody>
          <a:bodyPr anchor="t" rtlCol="false" tIns="0" lIns="0" bIns="0" rIns="0">
            <a:spAutoFit/>
          </a:bodyPr>
          <a:lstStyle/>
          <a:p>
            <a:pPr algn="ctr">
              <a:lnSpc>
                <a:spcPts val="3601"/>
              </a:lnSpc>
              <a:spcBef>
                <a:spcPct val="0"/>
              </a:spcBef>
            </a:pPr>
            <a:r>
              <a:rPr lang="en-US" b="true" sz="2572">
                <a:solidFill>
                  <a:srgbClr val="FFFFFF"/>
                </a:solidFill>
                <a:latin typeface="Garet Bold"/>
                <a:ea typeface="Garet Bold"/>
                <a:cs typeface="Garet Bold"/>
                <a:sym typeface="Garet Bold"/>
              </a:rPr>
              <a:t>Conclusion</a:t>
            </a:r>
          </a:p>
        </p:txBody>
      </p:sp>
      <p:grpSp>
        <p:nvGrpSpPr>
          <p:cNvPr name="Group 28" id="28"/>
          <p:cNvGrpSpPr/>
          <p:nvPr/>
        </p:nvGrpSpPr>
        <p:grpSpPr>
          <a:xfrm rot="0">
            <a:off x="9144646" y="5208812"/>
            <a:ext cx="832049" cy="83204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9421291" y="5467041"/>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8</a:t>
            </a:r>
          </a:p>
        </p:txBody>
      </p:sp>
      <p:grpSp>
        <p:nvGrpSpPr>
          <p:cNvPr name="Group 32" id="32"/>
          <p:cNvGrpSpPr/>
          <p:nvPr/>
        </p:nvGrpSpPr>
        <p:grpSpPr>
          <a:xfrm rot="0">
            <a:off x="10605345" y="5162407"/>
            <a:ext cx="6102799" cy="832049"/>
            <a:chOff x="0" y="0"/>
            <a:chExt cx="1854336" cy="252818"/>
          </a:xfrm>
        </p:grpSpPr>
        <p:sp>
          <p:nvSpPr>
            <p:cNvPr name="Freeform 33" id="33"/>
            <p:cNvSpPr/>
            <p:nvPr/>
          </p:nvSpPr>
          <p:spPr>
            <a:xfrm flipH="false" flipV="false" rot="0">
              <a:off x="0" y="0"/>
              <a:ext cx="1854336" cy="252818"/>
            </a:xfrm>
            <a:custGeom>
              <a:avLst/>
              <a:gdLst/>
              <a:ahLst/>
              <a:cxnLst/>
              <a:rect r="r" b="b" t="t" l="l"/>
              <a:pathLst>
                <a:path h="252818" w="1854336">
                  <a:moveTo>
                    <a:pt x="64698" y="0"/>
                  </a:moveTo>
                  <a:lnTo>
                    <a:pt x="1789638" y="0"/>
                  </a:lnTo>
                  <a:cubicBezTo>
                    <a:pt x="1825370" y="0"/>
                    <a:pt x="1854336" y="28966"/>
                    <a:pt x="1854336" y="64698"/>
                  </a:cubicBezTo>
                  <a:lnTo>
                    <a:pt x="1854336" y="188120"/>
                  </a:lnTo>
                  <a:cubicBezTo>
                    <a:pt x="1854336" y="223852"/>
                    <a:pt x="1825370" y="252818"/>
                    <a:pt x="1789638" y="252818"/>
                  </a:cubicBezTo>
                  <a:lnTo>
                    <a:pt x="64698" y="252818"/>
                  </a:lnTo>
                  <a:cubicBezTo>
                    <a:pt x="28966" y="252818"/>
                    <a:pt x="0" y="223852"/>
                    <a:pt x="0" y="188120"/>
                  </a:cubicBezTo>
                  <a:lnTo>
                    <a:pt x="0" y="64698"/>
                  </a:lnTo>
                  <a:cubicBezTo>
                    <a:pt x="0" y="28966"/>
                    <a:pt x="28966" y="0"/>
                    <a:pt x="64698"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34" id="34"/>
            <p:cNvSpPr txBox="true"/>
            <p:nvPr/>
          </p:nvSpPr>
          <p:spPr>
            <a:xfrm>
              <a:off x="0" y="-38100"/>
              <a:ext cx="1854336" cy="290918"/>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1680421" y="5390841"/>
            <a:ext cx="3952648" cy="449005"/>
          </a:xfrm>
          <a:prstGeom prst="rect">
            <a:avLst/>
          </a:prstGeom>
        </p:spPr>
        <p:txBody>
          <a:bodyPr anchor="t" rtlCol="false" tIns="0" lIns="0" bIns="0" rIns="0">
            <a:spAutoFit/>
          </a:bodyPr>
          <a:lstStyle/>
          <a:p>
            <a:pPr algn="ctr">
              <a:lnSpc>
                <a:spcPts val="3601"/>
              </a:lnSpc>
              <a:spcBef>
                <a:spcPct val="0"/>
              </a:spcBef>
            </a:pPr>
            <a:r>
              <a:rPr lang="en-US" b="true" sz="2572">
                <a:solidFill>
                  <a:srgbClr val="FFFFFF"/>
                </a:solidFill>
                <a:latin typeface="Garet Bold"/>
                <a:ea typeface="Garet Bold"/>
                <a:cs typeface="Garet Bold"/>
                <a:sym typeface="Garet Bold"/>
              </a:rPr>
              <a:t>Limits</a:t>
            </a:r>
          </a:p>
        </p:txBody>
      </p:sp>
      <p:grpSp>
        <p:nvGrpSpPr>
          <p:cNvPr name="Group 36" id="36"/>
          <p:cNvGrpSpPr/>
          <p:nvPr/>
        </p:nvGrpSpPr>
        <p:grpSpPr>
          <a:xfrm rot="0">
            <a:off x="9145291" y="8127770"/>
            <a:ext cx="832049" cy="83204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9284260" y="8385999"/>
            <a:ext cx="554112"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10</a:t>
            </a:r>
          </a:p>
        </p:txBody>
      </p:sp>
      <p:grpSp>
        <p:nvGrpSpPr>
          <p:cNvPr name="Group 40" id="40"/>
          <p:cNvGrpSpPr/>
          <p:nvPr/>
        </p:nvGrpSpPr>
        <p:grpSpPr>
          <a:xfrm rot="0">
            <a:off x="10605991" y="8081366"/>
            <a:ext cx="6102799" cy="832049"/>
            <a:chOff x="0" y="0"/>
            <a:chExt cx="1854336" cy="252818"/>
          </a:xfrm>
        </p:grpSpPr>
        <p:sp>
          <p:nvSpPr>
            <p:cNvPr name="Freeform 41" id="41"/>
            <p:cNvSpPr/>
            <p:nvPr/>
          </p:nvSpPr>
          <p:spPr>
            <a:xfrm flipH="false" flipV="false" rot="0">
              <a:off x="0" y="0"/>
              <a:ext cx="1854336" cy="252818"/>
            </a:xfrm>
            <a:custGeom>
              <a:avLst/>
              <a:gdLst/>
              <a:ahLst/>
              <a:cxnLst/>
              <a:rect r="r" b="b" t="t" l="l"/>
              <a:pathLst>
                <a:path h="252818" w="1854336">
                  <a:moveTo>
                    <a:pt x="64698" y="0"/>
                  </a:moveTo>
                  <a:lnTo>
                    <a:pt x="1789638" y="0"/>
                  </a:lnTo>
                  <a:cubicBezTo>
                    <a:pt x="1825370" y="0"/>
                    <a:pt x="1854336" y="28966"/>
                    <a:pt x="1854336" y="64698"/>
                  </a:cubicBezTo>
                  <a:lnTo>
                    <a:pt x="1854336" y="188120"/>
                  </a:lnTo>
                  <a:cubicBezTo>
                    <a:pt x="1854336" y="223852"/>
                    <a:pt x="1825370" y="252818"/>
                    <a:pt x="1789638" y="252818"/>
                  </a:cubicBezTo>
                  <a:lnTo>
                    <a:pt x="64698" y="252818"/>
                  </a:lnTo>
                  <a:cubicBezTo>
                    <a:pt x="28966" y="252818"/>
                    <a:pt x="0" y="223852"/>
                    <a:pt x="0" y="188120"/>
                  </a:cubicBezTo>
                  <a:lnTo>
                    <a:pt x="0" y="64698"/>
                  </a:lnTo>
                  <a:cubicBezTo>
                    <a:pt x="0" y="28966"/>
                    <a:pt x="28966" y="0"/>
                    <a:pt x="64698"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42" id="42"/>
            <p:cNvSpPr txBox="true"/>
            <p:nvPr/>
          </p:nvSpPr>
          <p:spPr>
            <a:xfrm>
              <a:off x="0" y="-38100"/>
              <a:ext cx="1854336" cy="290918"/>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11681066" y="8309799"/>
            <a:ext cx="3952648" cy="449005"/>
          </a:xfrm>
          <a:prstGeom prst="rect">
            <a:avLst/>
          </a:prstGeom>
        </p:spPr>
        <p:txBody>
          <a:bodyPr anchor="t" rtlCol="false" tIns="0" lIns="0" bIns="0" rIns="0">
            <a:spAutoFit/>
          </a:bodyPr>
          <a:lstStyle/>
          <a:p>
            <a:pPr algn="ctr">
              <a:lnSpc>
                <a:spcPts val="3601"/>
              </a:lnSpc>
              <a:spcBef>
                <a:spcPct val="0"/>
              </a:spcBef>
            </a:pPr>
            <a:r>
              <a:rPr lang="en-US" b="true" sz="2572">
                <a:solidFill>
                  <a:srgbClr val="FFFFFF"/>
                </a:solidFill>
                <a:latin typeface="Garet Bold"/>
                <a:ea typeface="Garet Bold"/>
                <a:cs typeface="Garet Bold"/>
                <a:sym typeface="Garet Bold"/>
              </a:rPr>
              <a:t>Future Scope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FFF">
                <a:alpha val="100000"/>
              </a:srgbClr>
            </a:gs>
            <a:gs pos="100000">
              <a:srgbClr val="0E0061">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029200"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TextBox 3" id="3"/>
          <p:cNvSpPr txBox="true"/>
          <p:nvPr/>
        </p:nvSpPr>
        <p:spPr>
          <a:xfrm rot="0">
            <a:off x="3674174" y="2762257"/>
            <a:ext cx="10939652" cy="2181827"/>
          </a:xfrm>
          <a:prstGeom prst="rect">
            <a:avLst/>
          </a:prstGeom>
        </p:spPr>
        <p:txBody>
          <a:bodyPr anchor="t" rtlCol="false" tIns="0" lIns="0" bIns="0" rIns="0">
            <a:spAutoFit/>
          </a:bodyPr>
          <a:lstStyle/>
          <a:p>
            <a:pPr algn="ctr">
              <a:lnSpc>
                <a:spcPts val="17816"/>
              </a:lnSpc>
              <a:spcBef>
                <a:spcPct val="0"/>
              </a:spcBef>
            </a:pPr>
            <a:r>
              <a:rPr lang="en-US" sz="12726">
                <a:solidFill>
                  <a:srgbClr val="FFFFFF"/>
                </a:solidFill>
                <a:latin typeface="Lato"/>
                <a:ea typeface="Lato"/>
                <a:cs typeface="Lato"/>
                <a:sym typeface="Lato"/>
              </a:rPr>
              <a:t>GENERAL</a:t>
            </a:r>
          </a:p>
        </p:txBody>
      </p:sp>
      <p:sp>
        <p:nvSpPr>
          <p:cNvPr name="TextBox 4" id="4"/>
          <p:cNvSpPr txBox="true"/>
          <p:nvPr/>
        </p:nvSpPr>
        <p:spPr>
          <a:xfrm rot="0">
            <a:off x="1547812" y="4914900"/>
            <a:ext cx="15192375" cy="1934167"/>
          </a:xfrm>
          <a:prstGeom prst="rect">
            <a:avLst/>
          </a:prstGeom>
        </p:spPr>
        <p:txBody>
          <a:bodyPr anchor="t" rtlCol="false" tIns="0" lIns="0" bIns="0" rIns="0">
            <a:spAutoFit/>
          </a:bodyPr>
          <a:lstStyle/>
          <a:p>
            <a:pPr algn="ctr">
              <a:lnSpc>
                <a:spcPts val="15717"/>
              </a:lnSpc>
              <a:spcBef>
                <a:spcPct val="0"/>
              </a:spcBef>
            </a:pPr>
            <a:r>
              <a:rPr lang="en-US" b="true" sz="11226">
                <a:solidFill>
                  <a:srgbClr val="01FFFF"/>
                </a:solidFill>
                <a:latin typeface="Lato Bold"/>
                <a:ea typeface="Lato Bold"/>
                <a:cs typeface="Lato Bold"/>
                <a:sym typeface="Lato Bold"/>
              </a:rPr>
              <a:t>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47120" y="2739979"/>
            <a:ext cx="7464733" cy="6920864"/>
          </a:xfrm>
          <a:prstGeom prst="rect">
            <a:avLst/>
          </a:prstGeom>
        </p:spPr>
        <p:txBody>
          <a:bodyPr anchor="t" rtlCol="false" tIns="0" lIns="0" bIns="0" rIns="0">
            <a:spAutoFit/>
          </a:bodyPr>
          <a:lstStyle/>
          <a:p>
            <a:pPr algn="l" marL="474981" indent="-237491" lvl="1">
              <a:lnSpc>
                <a:spcPts val="4620"/>
              </a:lnSpc>
              <a:buFont typeface="Arial"/>
              <a:buChar char="•"/>
            </a:pPr>
            <a:r>
              <a:rPr lang="en-US" sz="2200" spc="-22">
                <a:solidFill>
                  <a:srgbClr val="FFFFFF"/>
                </a:solidFill>
                <a:latin typeface="Lato"/>
                <a:ea typeface="Lato"/>
                <a:cs typeface="Lato"/>
                <a:sym typeface="Lato"/>
              </a:rPr>
              <a:t>Our assigned paper to read and implement was: VLM-Social-Nav paper</a:t>
            </a:r>
          </a:p>
          <a:p>
            <a:pPr algn="l" marL="474981" indent="-237491" lvl="1">
              <a:lnSpc>
                <a:spcPts val="4620"/>
              </a:lnSpc>
              <a:buFont typeface="Arial"/>
              <a:buChar char="•"/>
            </a:pPr>
            <a:r>
              <a:rPr lang="en-US" sz="2200" spc="-22">
                <a:solidFill>
                  <a:srgbClr val="FFFFFF"/>
                </a:solidFill>
                <a:latin typeface="Lato"/>
                <a:ea typeface="Lato"/>
                <a:cs typeface="Lato"/>
                <a:sym typeface="Lato"/>
              </a:rPr>
              <a:t>They use a real mobile robot [TurtleBot] in dynamic real environments</a:t>
            </a:r>
          </a:p>
          <a:p>
            <a:pPr algn="l" marL="474981" indent="-237491" lvl="1">
              <a:lnSpc>
                <a:spcPts val="4620"/>
              </a:lnSpc>
              <a:buFont typeface="Arial"/>
              <a:buChar char="•"/>
            </a:pPr>
            <a:r>
              <a:rPr lang="en-US" sz="2200" spc="-22">
                <a:solidFill>
                  <a:srgbClr val="FFFFFF"/>
                </a:solidFill>
                <a:latin typeface="Lato"/>
                <a:ea typeface="Lato"/>
                <a:cs typeface="Lato"/>
                <a:sym typeface="Lato"/>
              </a:rPr>
              <a:t>They use Object Detectors to detect social entities such as people, obstacles, possible gestures, doors and groups </a:t>
            </a:r>
          </a:p>
          <a:p>
            <a:pPr algn="l" marL="474981" indent="-237491" lvl="1">
              <a:lnSpc>
                <a:spcPts val="4620"/>
              </a:lnSpc>
              <a:buFont typeface="Arial"/>
              <a:buChar char="•"/>
            </a:pPr>
            <a:r>
              <a:rPr lang="en-US" sz="2200" spc="-22">
                <a:solidFill>
                  <a:srgbClr val="FFFFFF"/>
                </a:solidFill>
                <a:latin typeface="Lato"/>
                <a:ea typeface="Lato"/>
                <a:cs typeface="Lato"/>
                <a:sym typeface="Lato"/>
              </a:rPr>
              <a:t>They treat the VLM [GPT-4V] as a scoring module that evaluates scene elements or candidate actions and outputs social cost information that is integrated into the path planner</a:t>
            </a:r>
          </a:p>
          <a:p>
            <a:pPr algn="l" marL="474981" indent="-237491" lvl="1">
              <a:lnSpc>
                <a:spcPts val="4620"/>
              </a:lnSpc>
              <a:buFont typeface="Arial"/>
              <a:buChar char="•"/>
            </a:pPr>
            <a:r>
              <a:rPr lang="en-US" sz="2200" spc="-22">
                <a:solidFill>
                  <a:srgbClr val="FFFFFF"/>
                </a:solidFill>
                <a:latin typeface="Lato"/>
                <a:ea typeface="Lato"/>
                <a:cs typeface="Lato"/>
                <a:sym typeface="Lato"/>
              </a:rPr>
              <a:t>They construct a social cost term and fuses it with geometric costs [distance, collision] before planning</a:t>
            </a:r>
          </a:p>
        </p:txBody>
      </p:sp>
      <p:sp>
        <p:nvSpPr>
          <p:cNvPr name="Freeform 3" id="3"/>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525231" y="4657797"/>
            <a:ext cx="9377904" cy="3285253"/>
          </a:xfrm>
          <a:custGeom>
            <a:avLst/>
            <a:gdLst/>
            <a:ahLst/>
            <a:cxnLst/>
            <a:rect r="r" b="b" t="t" l="l"/>
            <a:pathLst>
              <a:path h="3285253" w="9377904">
                <a:moveTo>
                  <a:pt x="0" y="0"/>
                </a:moveTo>
                <a:lnTo>
                  <a:pt x="9377904" y="0"/>
                </a:lnTo>
                <a:lnTo>
                  <a:pt x="9377904" y="3285253"/>
                </a:lnTo>
                <a:lnTo>
                  <a:pt x="0" y="3285253"/>
                </a:lnTo>
                <a:lnTo>
                  <a:pt x="0" y="0"/>
                </a:lnTo>
                <a:close/>
              </a:path>
            </a:pathLst>
          </a:custGeom>
          <a:blipFill>
            <a:blip r:embed="rId4"/>
            <a:stretch>
              <a:fillRect l="0" t="0" r="0" b="0"/>
            </a:stretch>
          </a:blipFill>
        </p:spPr>
      </p:sp>
      <p:sp>
        <p:nvSpPr>
          <p:cNvPr name="TextBox 5" id="5"/>
          <p:cNvSpPr txBox="true"/>
          <p:nvPr/>
        </p:nvSpPr>
        <p:spPr>
          <a:xfrm rot="0">
            <a:off x="647120" y="659014"/>
            <a:ext cx="8115300" cy="190498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GENERAL OVERVIEW [1]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48565" y="0"/>
            <a:ext cx="2228298" cy="1222779"/>
          </a:xfrm>
          <a:custGeom>
            <a:avLst/>
            <a:gdLst/>
            <a:ahLst/>
            <a:cxnLst/>
            <a:rect r="r" b="b" t="t" l="l"/>
            <a:pathLst>
              <a:path h="1222779" w="2228298">
                <a:moveTo>
                  <a:pt x="0" y="0"/>
                </a:moveTo>
                <a:lnTo>
                  <a:pt x="2228298" y="0"/>
                </a:lnTo>
                <a:lnTo>
                  <a:pt x="2228298" y="1222779"/>
                </a:lnTo>
                <a:lnTo>
                  <a:pt x="0" y="1222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16911" y="3645191"/>
            <a:ext cx="7890463" cy="5353766"/>
          </a:xfrm>
          <a:custGeom>
            <a:avLst/>
            <a:gdLst/>
            <a:ahLst/>
            <a:cxnLst/>
            <a:rect r="r" b="b" t="t" l="l"/>
            <a:pathLst>
              <a:path h="5353766" w="7890463">
                <a:moveTo>
                  <a:pt x="0" y="0"/>
                </a:moveTo>
                <a:lnTo>
                  <a:pt x="7890463" y="0"/>
                </a:lnTo>
                <a:lnTo>
                  <a:pt x="7890463" y="5353766"/>
                </a:lnTo>
                <a:lnTo>
                  <a:pt x="0" y="5353766"/>
                </a:lnTo>
                <a:lnTo>
                  <a:pt x="0" y="0"/>
                </a:lnTo>
                <a:close/>
              </a:path>
            </a:pathLst>
          </a:custGeom>
          <a:blipFill>
            <a:blip r:embed="rId4"/>
            <a:stretch>
              <a:fillRect l="0" t="0" r="0" b="0"/>
            </a:stretch>
          </a:blipFill>
        </p:spPr>
      </p:sp>
      <p:sp>
        <p:nvSpPr>
          <p:cNvPr name="Freeform 4" id="4"/>
          <p:cNvSpPr/>
          <p:nvPr/>
        </p:nvSpPr>
        <p:spPr>
          <a:xfrm flipH="false" flipV="false" rot="0">
            <a:off x="792245" y="2912937"/>
            <a:ext cx="7338142" cy="6818273"/>
          </a:xfrm>
          <a:custGeom>
            <a:avLst/>
            <a:gdLst/>
            <a:ahLst/>
            <a:cxnLst/>
            <a:rect r="r" b="b" t="t" l="l"/>
            <a:pathLst>
              <a:path h="6818273" w="7338142">
                <a:moveTo>
                  <a:pt x="0" y="0"/>
                </a:moveTo>
                <a:lnTo>
                  <a:pt x="7338141" y="0"/>
                </a:lnTo>
                <a:lnTo>
                  <a:pt x="7338141" y="6818274"/>
                </a:lnTo>
                <a:lnTo>
                  <a:pt x="0" y="6818274"/>
                </a:lnTo>
                <a:lnTo>
                  <a:pt x="0" y="0"/>
                </a:lnTo>
                <a:close/>
              </a:path>
            </a:pathLst>
          </a:custGeom>
          <a:blipFill>
            <a:blip r:embed="rId5"/>
            <a:stretch>
              <a:fillRect l="0" t="0" r="0" b="0"/>
            </a:stretch>
          </a:blipFill>
        </p:spPr>
      </p:sp>
      <p:sp>
        <p:nvSpPr>
          <p:cNvPr name="TextBox 5" id="5"/>
          <p:cNvSpPr txBox="true"/>
          <p:nvPr/>
        </p:nvSpPr>
        <p:spPr>
          <a:xfrm rot="0">
            <a:off x="792245" y="659014"/>
            <a:ext cx="8115300" cy="1904989"/>
          </a:xfrm>
          <a:prstGeom prst="rect">
            <a:avLst/>
          </a:prstGeom>
        </p:spPr>
        <p:txBody>
          <a:bodyPr anchor="t" rtlCol="false" tIns="0" lIns="0" bIns="0" rIns="0">
            <a:spAutoFit/>
          </a:bodyPr>
          <a:lstStyle/>
          <a:p>
            <a:pPr algn="l">
              <a:lnSpc>
                <a:spcPts val="7424"/>
              </a:lnSpc>
            </a:pPr>
            <a:r>
              <a:rPr lang="en-US" sz="6749">
                <a:solidFill>
                  <a:srgbClr val="3FFF46"/>
                </a:solidFill>
                <a:latin typeface="Helvetica World"/>
                <a:ea typeface="Helvetica World"/>
                <a:cs typeface="Helvetica World"/>
                <a:sym typeface="Helvetica World"/>
              </a:rPr>
              <a:t>GENERAL OVERVIEW [2]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ED">
                <a:alpha val="100000"/>
              </a:srgbClr>
            </a:gs>
            <a:gs pos="100000">
              <a:srgbClr val="41ECF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2918461"/>
            <a:ext cx="9197558" cy="6339839"/>
          </a:xfrm>
          <a:prstGeom prst="rect">
            <a:avLst/>
          </a:prstGeom>
        </p:spPr>
        <p:txBody>
          <a:bodyPr anchor="t" rtlCol="false" tIns="0" lIns="0" bIns="0" rIns="0">
            <a:spAutoFit/>
          </a:bodyPr>
          <a:lstStyle/>
          <a:p>
            <a:pPr algn="l" marL="474981" indent="-237491" lvl="1">
              <a:lnSpc>
                <a:spcPts val="4620"/>
              </a:lnSpc>
              <a:buFont typeface="Arial"/>
              <a:buChar char="•"/>
            </a:pPr>
            <a:r>
              <a:rPr lang="en-US" sz="2200" spc="-22">
                <a:solidFill>
                  <a:srgbClr val="FFFFFF"/>
                </a:solidFill>
                <a:latin typeface="Lato"/>
                <a:ea typeface="Lato"/>
                <a:cs typeface="Lato"/>
                <a:sym typeface="Lato"/>
              </a:rPr>
              <a:t>We use 2D static images for testing our algorithm. We run our object detector to detect people and obstacles and place them into bounding boxes, crop each bounding box, then send each crop to a VLM to request a per-object social threat score</a:t>
            </a:r>
          </a:p>
          <a:p>
            <a:pPr algn="l" marL="474981" indent="-237491" lvl="1">
              <a:lnSpc>
                <a:spcPts val="4620"/>
              </a:lnSpc>
              <a:buFont typeface="Arial"/>
              <a:buChar char="•"/>
            </a:pPr>
            <a:r>
              <a:rPr lang="en-US" sz="2200" spc="-22">
                <a:solidFill>
                  <a:srgbClr val="FFFFFF"/>
                </a:solidFill>
                <a:latin typeface="Lato"/>
                <a:ea typeface="Lato"/>
                <a:cs typeface="Lato"/>
                <a:sym typeface="Lato"/>
              </a:rPr>
              <a:t>the VLM is used in two ways: 1</a:t>
            </a:r>
            <a:r>
              <a:rPr lang="en-US" sz="2200" spc="-22">
                <a:solidFill>
                  <a:srgbClr val="FFFFFF"/>
                </a:solidFill>
                <a:latin typeface="Lato"/>
                <a:ea typeface="Lato"/>
                <a:cs typeface="Lato"/>
                <a:sym typeface="Lato"/>
              </a:rPr>
              <a:t>st</a:t>
            </a:r>
            <a:r>
              <a:rPr lang="en-US" sz="2200" spc="-22">
                <a:solidFill>
                  <a:srgbClr val="FFFFFF"/>
                </a:solidFill>
                <a:latin typeface="Lato"/>
                <a:ea typeface="Lato"/>
                <a:cs typeface="Lato"/>
                <a:sym typeface="Lato"/>
              </a:rPr>
              <a:t> The whole image is prompted to return four quadrant scores, and 2</a:t>
            </a:r>
            <a:r>
              <a:rPr lang="en-US" sz="2200" spc="-22">
                <a:solidFill>
                  <a:srgbClr val="FFFFFF"/>
                </a:solidFill>
                <a:latin typeface="Lato"/>
                <a:ea typeface="Lato"/>
                <a:cs typeface="Lato"/>
                <a:sym typeface="Lato"/>
              </a:rPr>
              <a:t>nd</a:t>
            </a:r>
            <a:r>
              <a:rPr lang="en-US" sz="2200" spc="-22">
                <a:solidFill>
                  <a:srgbClr val="FFFFFF"/>
                </a:solidFill>
                <a:latin typeface="Lato"/>
                <a:ea typeface="Lato"/>
                <a:cs typeface="Lato"/>
                <a:sym typeface="Lato"/>
              </a:rPr>
              <a:t> each detected object crop is prompted for a threat score. We add the social scores into the geometric cost map</a:t>
            </a:r>
          </a:p>
          <a:p>
            <a:pPr algn="l" marL="474981" indent="-237491" lvl="1">
              <a:lnSpc>
                <a:spcPts val="4620"/>
              </a:lnSpc>
              <a:buFont typeface="Arial"/>
              <a:buChar char="•"/>
            </a:pPr>
            <a:r>
              <a:rPr lang="en-US" sz="2200" spc="-22">
                <a:solidFill>
                  <a:srgbClr val="FFFFFF"/>
                </a:solidFill>
                <a:latin typeface="Lato"/>
                <a:ea typeface="Lato"/>
                <a:cs typeface="Lato"/>
                <a:sym typeface="Lato"/>
              </a:rPr>
              <a:t>We create a cost map from distance transform (inverse distance to obstacle) and add socialWeight * socialCost, [where social cost come from blended quadrant + per-object Gaussian], to that cost map. We also have curvature and turn penalties in A* and smoothing</a:t>
            </a:r>
          </a:p>
        </p:txBody>
      </p:sp>
      <p:sp>
        <p:nvSpPr>
          <p:cNvPr name="Freeform 3" id="3"/>
          <p:cNvSpPr/>
          <p:nvPr/>
        </p:nvSpPr>
        <p:spPr>
          <a:xfrm flipH="false" flipV="false" rot="0">
            <a:off x="13526054" y="5143500"/>
            <a:ext cx="3733246" cy="4114800"/>
          </a:xfrm>
          <a:custGeom>
            <a:avLst/>
            <a:gdLst/>
            <a:ahLst/>
            <a:cxnLst/>
            <a:rect r="r" b="b" t="t" l="l"/>
            <a:pathLst>
              <a:path h="4114800" w="3733246">
                <a:moveTo>
                  <a:pt x="0" y="0"/>
                </a:moveTo>
                <a:lnTo>
                  <a:pt x="3733246" y="0"/>
                </a:lnTo>
                <a:lnTo>
                  <a:pt x="373324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637193"/>
            <a:ext cx="8115300" cy="1864349"/>
          </a:xfrm>
          <a:prstGeom prst="rect">
            <a:avLst/>
          </a:prstGeom>
        </p:spPr>
        <p:txBody>
          <a:bodyPr anchor="t" rtlCol="false" tIns="0" lIns="0" bIns="0" rIns="0">
            <a:spAutoFit/>
          </a:bodyPr>
          <a:lstStyle/>
          <a:p>
            <a:pPr algn="l">
              <a:lnSpc>
                <a:spcPts val="7204"/>
              </a:lnSpc>
            </a:pPr>
            <a:r>
              <a:rPr lang="en-US" sz="6549">
                <a:solidFill>
                  <a:srgbClr val="3FFF46"/>
                </a:solidFill>
                <a:latin typeface="Helvetica World"/>
                <a:ea typeface="Helvetica World"/>
                <a:cs typeface="Helvetica World"/>
                <a:sym typeface="Helvetica World"/>
              </a:rPr>
              <a:t>GENERAL OVERVIEW [3]</a:t>
            </a: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00D1FF">
                <a:alpha val="100000"/>
              </a:srgbClr>
            </a:gs>
            <a:gs pos="100000">
              <a:srgbClr val="006DFF">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2854545"/>
            <a:ext cx="10531929" cy="4425510"/>
          </a:xfrm>
          <a:prstGeom prst="rect">
            <a:avLst/>
          </a:prstGeom>
        </p:spPr>
        <p:txBody>
          <a:bodyPr anchor="t" rtlCol="false" tIns="0" lIns="0" bIns="0" rIns="0">
            <a:spAutoFit/>
          </a:bodyPr>
          <a:lstStyle/>
          <a:p>
            <a:pPr algn="l">
              <a:lnSpc>
                <a:spcPts val="17638"/>
              </a:lnSpc>
            </a:pPr>
            <a:r>
              <a:rPr lang="en-US" sz="13362">
                <a:gradFill>
                  <a:gsLst>
                    <a:gs pos="0">
                      <a:srgbClr val="CC00FF">
                        <a:alpha val="100000"/>
                      </a:srgbClr>
                    </a:gs>
                    <a:gs pos="50000">
                      <a:srgbClr val="0019FF">
                        <a:alpha val="100000"/>
                      </a:srgbClr>
                    </a:gs>
                    <a:gs pos="100000">
                      <a:srgbClr val="BD00FF">
                        <a:alpha val="100000"/>
                      </a:srgbClr>
                    </a:gs>
                  </a:gsLst>
                  <a:lin ang="0"/>
                </a:gradFill>
                <a:latin typeface="Anton"/>
                <a:ea typeface="Anton"/>
                <a:cs typeface="Anton"/>
                <a:sym typeface="Anton"/>
              </a:rPr>
              <a:t>ROBOTIC PERCEPTION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DAG4SB3fMPg</dc:identifier>
  <dcterms:modified xsi:type="dcterms:W3CDTF">2011-08-01T06:04:30Z</dcterms:modified>
  <cp:revision>1</cp:revision>
  <dc:title>mini_Project_Presentation</dc:title>
</cp:coreProperties>
</file>